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3.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1.xml" ContentType="application/vnd.openxmlformats-officedocument.drawingml.chart+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7"/>
  </p:notesMasterIdLst>
  <p:handoutMasterIdLst>
    <p:handoutMasterId r:id="rId48"/>
  </p:handoutMasterIdLst>
  <p:sldIdLst>
    <p:sldId id="5462" r:id="rId2"/>
    <p:sldId id="5887" r:id="rId3"/>
    <p:sldId id="5847" r:id="rId4"/>
    <p:sldId id="5888" r:id="rId5"/>
    <p:sldId id="5843" r:id="rId6"/>
    <p:sldId id="5852" r:id="rId7"/>
    <p:sldId id="5889" r:id="rId8"/>
    <p:sldId id="5890" r:id="rId9"/>
    <p:sldId id="5867" r:id="rId10"/>
    <p:sldId id="5892" r:id="rId11"/>
    <p:sldId id="5891" r:id="rId12"/>
    <p:sldId id="5893" r:id="rId13"/>
    <p:sldId id="5864" r:id="rId14"/>
    <p:sldId id="5861" r:id="rId15"/>
    <p:sldId id="5894" r:id="rId16"/>
    <p:sldId id="5895" r:id="rId17"/>
    <p:sldId id="5896" r:id="rId18"/>
    <p:sldId id="5897" r:id="rId19"/>
    <p:sldId id="5898" r:id="rId20"/>
    <p:sldId id="5899" r:id="rId21"/>
    <p:sldId id="5900" r:id="rId22"/>
    <p:sldId id="5901" r:id="rId23"/>
    <p:sldId id="5902" r:id="rId24"/>
    <p:sldId id="5903" r:id="rId25"/>
    <p:sldId id="5904" r:id="rId26"/>
    <p:sldId id="5858" r:id="rId27"/>
    <p:sldId id="5905" r:id="rId28"/>
    <p:sldId id="5851" r:id="rId29"/>
    <p:sldId id="5869" r:id="rId30"/>
    <p:sldId id="5928" r:id="rId31"/>
    <p:sldId id="5943" r:id="rId32"/>
    <p:sldId id="5944" r:id="rId33"/>
    <p:sldId id="5945" r:id="rId34"/>
    <p:sldId id="5946" r:id="rId35"/>
    <p:sldId id="5948" r:id="rId36"/>
    <p:sldId id="5947" r:id="rId37"/>
    <p:sldId id="5949" r:id="rId38"/>
    <p:sldId id="5860" r:id="rId39"/>
    <p:sldId id="5950" r:id="rId40"/>
    <p:sldId id="5951" r:id="rId41"/>
    <p:sldId id="5868" r:id="rId42"/>
    <p:sldId id="5952" r:id="rId43"/>
    <p:sldId id="5953" r:id="rId44"/>
    <p:sldId id="5859" r:id="rId45"/>
    <p:sldId id="5842" r:id="rId46"/>
  </p:sldIdLst>
  <p:sldSz cx="12858750" cy="723265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AF4"/>
    <a:srgbClr val="0070C0"/>
    <a:srgbClr val="2775A6"/>
    <a:srgbClr val="FFFFFF"/>
    <a:srgbClr val="135145"/>
    <a:srgbClr val="FF9900"/>
    <a:srgbClr val="FFA631"/>
    <a:srgbClr val="C00000"/>
    <a:srgbClr val="4B342A"/>
    <a:srgbClr val="6948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79" autoAdjust="0"/>
    <p:restoredTop sz="95394" autoAdjust="0"/>
  </p:normalViewPr>
  <p:slideViewPr>
    <p:cSldViewPr>
      <p:cViewPr>
        <p:scale>
          <a:sx n="100" d="100"/>
          <a:sy n="100" d="100"/>
        </p:scale>
        <p:origin x="326" y="365"/>
      </p:cViewPr>
      <p:guideLst>
        <p:guide orient="horz" pos="303"/>
        <p:guide orient="horz" pos="4227"/>
        <p:guide pos="4038"/>
        <p:guide pos="602"/>
        <p:guide pos="7464"/>
        <p:guide pos="7048"/>
      </p:guideLst>
    </p:cSldViewPr>
  </p:slideViewPr>
  <p:outlineViewPr>
    <p:cViewPr>
      <p:scale>
        <a:sx n="100" d="100"/>
        <a:sy n="100" d="100"/>
      </p:scale>
      <p:origin x="0" y="-32094"/>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7" d="100"/>
          <a:sy n="67" d="100"/>
        </p:scale>
        <p:origin x="2832"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oleObject" Target="NULL"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spPr>
            <a:solidFill>
              <a:schemeClr val="accent1"/>
            </a:solidFill>
          </c:spPr>
          <c:val>
            <c:numRef>
              <c:f>Sheet1!$B$2:$B$6</c:f>
              <c:numCache>
                <c:formatCode>General</c:formatCode>
                <c:ptCount val="5"/>
                <c:pt idx="0">
                  <c:v>28</c:v>
                </c:pt>
                <c:pt idx="1">
                  <c:v>30</c:v>
                </c:pt>
                <c:pt idx="2">
                  <c:v>25</c:v>
                </c:pt>
                <c:pt idx="3">
                  <c:v>30</c:v>
                </c:pt>
                <c:pt idx="4">
                  <c:v>32</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1"/>
          <c:order val="1"/>
          <c:spPr>
            <a:solidFill>
              <a:schemeClr val="accent2"/>
            </a:solidFill>
          </c:spPr>
          <c:val>
            <c:numRef>
              <c:f>Sheet1!$C$2:$C$6</c:f>
              <c:numCache>
                <c:formatCode>General</c:formatCode>
                <c:ptCount val="5"/>
                <c:pt idx="0">
                  <c:v>22</c:v>
                </c:pt>
                <c:pt idx="1">
                  <c:v>18</c:v>
                </c:pt>
                <c:pt idx="2">
                  <c:v>20</c:v>
                </c:pt>
                <c:pt idx="3">
                  <c:v>21</c:v>
                </c:pt>
                <c:pt idx="4">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2"/>
          <c:order val="2"/>
          <c:spPr>
            <a:solidFill>
              <a:schemeClr val="accent3"/>
            </a:solidFill>
            <a:ln w="25400">
              <a:noFill/>
            </a:ln>
          </c:spPr>
          <c:val>
            <c:numRef>
              <c:f>Sheet1!$D$2:$D$6</c:f>
              <c:numCache>
                <c:formatCode>General</c:formatCode>
                <c:ptCount val="5"/>
                <c:pt idx="0">
                  <c:v>15</c:v>
                </c:pt>
                <c:pt idx="1">
                  <c:v>15</c:v>
                </c:pt>
                <c:pt idx="2">
                  <c:v>15</c:v>
                </c:pt>
                <c:pt idx="3">
                  <c:v>19</c:v>
                </c:pt>
                <c:pt idx="4">
                  <c:v>18</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12</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3"/>
          <c:order val="3"/>
          <c:spPr>
            <a:solidFill>
              <a:schemeClr val="accent4"/>
            </a:solidFill>
            <a:ln w="25400">
              <a:noFill/>
            </a:ln>
          </c:spPr>
          <c:val>
            <c:numRef>
              <c:f>Sheet1!$E$2:$E$6</c:f>
              <c:numCache>
                <c:formatCode>General</c:formatCode>
                <c:ptCount val="5"/>
                <c:pt idx="0">
                  <c:v>20</c:v>
                </c:pt>
                <c:pt idx="1">
                  <c:v>12</c:v>
                </c:pt>
                <c:pt idx="2">
                  <c:v>12</c:v>
                </c:pt>
                <c:pt idx="3">
                  <c:v>9</c:v>
                </c:pt>
                <c:pt idx="4">
                  <c:v>11</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Series 23</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dLbls>
          <c:showLegendKey val="0"/>
          <c:showVal val="0"/>
          <c:showCatName val="0"/>
          <c:showSerName val="0"/>
          <c:showPercent val="0"/>
          <c:showBubbleSize val="0"/>
        </c:dLbls>
        <c:axId val="202306304"/>
        <c:axId val="202307840"/>
      </c:areaChart>
      <c:catAx>
        <c:axId val="202306304"/>
        <c:scaling>
          <c:orientation val="minMax"/>
        </c:scaling>
        <c:delete val="1"/>
        <c:axPos val="b"/>
        <c:numFmt formatCode="m/d/yyyy" sourceLinked="1"/>
        <c:majorTickMark val="out"/>
        <c:minorTickMark val="none"/>
        <c:tickLblPos val="none"/>
        <c:crossAx val="202307840"/>
        <c:crosses val="autoZero"/>
        <c:auto val="1"/>
        <c:lblAlgn val="ctr"/>
        <c:lblOffset val="100"/>
        <c:noMultiLvlLbl val="1"/>
      </c:catAx>
      <c:valAx>
        <c:axId val="202307840"/>
        <c:scaling>
          <c:orientation val="minMax"/>
        </c:scaling>
        <c:delete val="1"/>
        <c:axPos val="l"/>
        <c:numFmt formatCode="General" sourceLinked="1"/>
        <c:majorTickMark val="out"/>
        <c:minorTickMark val="none"/>
        <c:tickLblPos val="none"/>
        <c:crossAx val="202306304"/>
        <c:crosses val="autoZero"/>
        <c:crossBetween val="midCat"/>
      </c:valAx>
    </c:plotArea>
    <c:plotVisOnly val="1"/>
    <c:dispBlanksAs val="zero"/>
    <c:showDLblsOverMax val="0"/>
  </c:chart>
  <c:txPr>
    <a:bodyPr/>
    <a:lstStyle/>
    <a:p>
      <a:pPr>
        <a:defRPr lang="zh-CN" sz="1800">
          <a:latin typeface="Arial" panose="020B0604020202020204" pitchFamily="34" charset="0"/>
          <a:ea typeface="微软雅黑" panose="020B0503020204020204" pitchFamily="34" charset="-122"/>
          <a:cs typeface="+mn-ea"/>
          <a:sym typeface="Arial" panose="020B0604020202020204" pitchFamily="34" charset="0"/>
        </a:defRPr>
      </a:pPr>
      <a:endParaRPr lang="zh-CN"/>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2017/11/3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325632823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eg>
</file>

<file path=ppt/media/image3.jpeg>
</file>

<file path=ppt/media/image5.wmf>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t>2017/11/3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t>‹#›</a:t>
            </a:fld>
            <a:endParaRPr lang="zh-CN" altLang="en-US"/>
          </a:p>
        </p:txBody>
      </p:sp>
    </p:spTree>
    <p:extLst>
      <p:ext uri="{BB962C8B-B14F-4D97-AF65-F5344CB8AC3E}">
        <p14:creationId xmlns:p14="http://schemas.microsoft.com/office/powerpoint/2010/main" val="373094219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74B7FA29-E3F8-4667-8A96-8EB7A1B77917}"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13</a:t>
            </a:fld>
            <a:endParaRPr lang="en-GB"/>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14</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16</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17</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18</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21</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22</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23</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24</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25</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26</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27</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28</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29</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31</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32</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33</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34</a:t>
            </a:fld>
            <a:endParaRPr lang="en-GB"/>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35</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36</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37</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38</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39</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41</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42</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43</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44</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74B7FA29-E3F8-4667-8A96-8EB7A1B77917}" type="slidenum">
              <a:rPr lang="zh-CN" altLang="en-US" smtClean="0"/>
              <a:t>45</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t>2017/11/3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28" name="Picture Placeholder 13"/>
          <p:cNvSpPr>
            <a:spLocks noGrp="1"/>
          </p:cNvSpPr>
          <p:nvPr>
            <p:ph type="pic" sz="quarter" idx="13"/>
          </p:nvPr>
        </p:nvSpPr>
        <p:spPr>
          <a:xfrm>
            <a:off x="653143" y="1444400"/>
            <a:ext cx="5653728" cy="29523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6" name="Picture Placeholder 13"/>
          <p:cNvSpPr>
            <a:spLocks noGrp="1"/>
          </p:cNvSpPr>
          <p:nvPr>
            <p:ph type="pic" sz="quarter" idx="14"/>
          </p:nvPr>
        </p:nvSpPr>
        <p:spPr>
          <a:xfrm>
            <a:off x="6531316" y="1456086"/>
            <a:ext cx="5653728" cy="29523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64407" y="2246811"/>
            <a:ext cx="10929938" cy="1550333"/>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928813" y="4098502"/>
            <a:ext cx="9001125" cy="1848344"/>
          </a:xfrm>
        </p:spPr>
        <p:txBody>
          <a:bodyPr/>
          <a:lstStyle>
            <a:lvl1pPr marL="0" indent="0" algn="ctr">
              <a:buNone/>
              <a:defRPr>
                <a:solidFill>
                  <a:schemeClr val="tx1">
                    <a:tint val="75000"/>
                  </a:schemeClr>
                </a:solidFill>
              </a:defRPr>
            </a:lvl1pPr>
            <a:lvl2pPr marL="642620" indent="0" algn="ctr">
              <a:buNone/>
              <a:defRPr>
                <a:solidFill>
                  <a:schemeClr val="tx1">
                    <a:tint val="75000"/>
                  </a:schemeClr>
                </a:solidFill>
              </a:defRPr>
            </a:lvl2pPr>
            <a:lvl3pPr marL="1285875" indent="0" algn="ctr">
              <a:buNone/>
              <a:defRPr>
                <a:solidFill>
                  <a:schemeClr val="tx1">
                    <a:tint val="75000"/>
                  </a:schemeClr>
                </a:solidFill>
              </a:defRPr>
            </a:lvl3pPr>
            <a:lvl4pPr marL="1928495" indent="0" algn="ctr">
              <a:buNone/>
              <a:defRPr>
                <a:solidFill>
                  <a:schemeClr val="tx1">
                    <a:tint val="75000"/>
                  </a:schemeClr>
                </a:solidFill>
              </a:defRPr>
            </a:lvl4pPr>
            <a:lvl5pPr marL="2571115" indent="0" algn="ctr">
              <a:buNone/>
              <a:defRPr>
                <a:solidFill>
                  <a:schemeClr val="tx1">
                    <a:tint val="75000"/>
                  </a:schemeClr>
                </a:solidFill>
              </a:defRPr>
            </a:lvl5pPr>
            <a:lvl6pPr marL="3213735" indent="0" algn="ctr">
              <a:buNone/>
              <a:defRPr>
                <a:solidFill>
                  <a:schemeClr val="tx1">
                    <a:tint val="75000"/>
                  </a:schemeClr>
                </a:solidFill>
              </a:defRPr>
            </a:lvl6pPr>
            <a:lvl7pPr marL="3856990" indent="0" algn="ctr">
              <a:buNone/>
              <a:defRPr>
                <a:solidFill>
                  <a:schemeClr val="tx1">
                    <a:tint val="75000"/>
                  </a:schemeClr>
                </a:solidFill>
              </a:defRPr>
            </a:lvl7pPr>
            <a:lvl8pPr marL="4499610" indent="0" algn="ctr">
              <a:buNone/>
              <a:defRPr>
                <a:solidFill>
                  <a:schemeClr val="tx1">
                    <a:tint val="75000"/>
                  </a:schemeClr>
                </a:solidFill>
              </a:defRPr>
            </a:lvl8pPr>
            <a:lvl9pPr marL="514223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288384D8-9F17-4372-A23A-924F96CB64E3}" type="datetimeFigureOut">
              <a:rPr lang="zh-CN" altLang="en-US"/>
              <a:t>2017/11/3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0080A286-8FF2-4EC5-AF8A-818446FED1D6}" type="slidenum">
              <a:rPr lang="zh-CN" altLang="en-US"/>
              <a:t>‹#›</a:t>
            </a:fld>
            <a:endParaRPr lang="zh-CN" alt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Portfolio">
    <p:spTree>
      <p:nvGrpSpPr>
        <p:cNvPr id="1" name=""/>
        <p:cNvGrpSpPr/>
        <p:nvPr/>
      </p:nvGrpSpPr>
      <p:grpSpPr>
        <a:xfrm>
          <a:off x="0" y="0"/>
          <a:ext cx="0" cy="0"/>
          <a:chOff x="0" y="0"/>
          <a:chExt cx="0" cy="0"/>
        </a:xfrm>
      </p:grpSpPr>
      <p:sp>
        <p:nvSpPr>
          <p:cNvPr id="22" name="Picture Placeholder 21"/>
          <p:cNvSpPr>
            <a:spLocks noGrp="1"/>
          </p:cNvSpPr>
          <p:nvPr>
            <p:ph type="pic" sz="quarter" idx="12"/>
          </p:nvPr>
        </p:nvSpPr>
        <p:spPr>
          <a:xfrm>
            <a:off x="0" y="3616325"/>
            <a:ext cx="6429375" cy="3616325"/>
          </a:xfrm>
          <a:prstGeom prst="rect">
            <a:avLst/>
          </a:prstGeom>
          <a:solidFill>
            <a:schemeClr val="bg1">
              <a:lumMod val="85000"/>
            </a:schemeClr>
          </a:solidFill>
        </p:spPr>
        <p:txBody>
          <a:bodyPr/>
          <a:lstStyle/>
          <a:p>
            <a:endParaRPr lang="en-US"/>
          </a:p>
        </p:txBody>
      </p:sp>
      <p:sp>
        <p:nvSpPr>
          <p:cNvPr id="18" name="Picture Placeholder 17"/>
          <p:cNvSpPr>
            <a:spLocks noGrp="1"/>
          </p:cNvSpPr>
          <p:nvPr>
            <p:ph type="pic" sz="quarter" idx="10"/>
          </p:nvPr>
        </p:nvSpPr>
        <p:spPr>
          <a:xfrm>
            <a:off x="3532809" y="0"/>
            <a:ext cx="4832077" cy="3616325"/>
          </a:xfrm>
          <a:prstGeom prst="rect">
            <a:avLst/>
          </a:prstGeom>
          <a:solidFill>
            <a:schemeClr val="bg1">
              <a:lumMod val="85000"/>
            </a:schemeClr>
          </a:solidFill>
        </p:spPr>
        <p:txBody>
          <a:bodyPr/>
          <a:lstStyle/>
          <a:p>
            <a:endParaRPr lang="en-US"/>
          </a:p>
        </p:txBody>
      </p:sp>
      <p:sp>
        <p:nvSpPr>
          <p:cNvPr id="20" name="Picture Placeholder 19"/>
          <p:cNvSpPr>
            <a:spLocks noGrp="1"/>
          </p:cNvSpPr>
          <p:nvPr>
            <p:ph type="pic" sz="quarter" idx="11"/>
          </p:nvPr>
        </p:nvSpPr>
        <p:spPr>
          <a:xfrm>
            <a:off x="8364886" y="0"/>
            <a:ext cx="4493865" cy="3616325"/>
          </a:xfrm>
          <a:prstGeom prst="rect">
            <a:avLst/>
          </a:prstGeom>
          <a:solidFill>
            <a:schemeClr val="bg1">
              <a:lumMod val="85000"/>
            </a:schemeClr>
          </a:solidFill>
        </p:spPr>
        <p:txBody>
          <a:bodyPr/>
          <a:lstStyle/>
          <a:p>
            <a:endParaRPr lang="en-US"/>
          </a:p>
        </p:txBody>
      </p:sp>
      <p:sp>
        <p:nvSpPr>
          <p:cNvPr id="24" name="Picture Placeholder 23"/>
          <p:cNvSpPr>
            <a:spLocks noGrp="1"/>
          </p:cNvSpPr>
          <p:nvPr>
            <p:ph type="pic" sz="quarter" idx="13"/>
          </p:nvPr>
        </p:nvSpPr>
        <p:spPr>
          <a:xfrm>
            <a:off x="9325944" y="3616325"/>
            <a:ext cx="3532808" cy="3616325"/>
          </a:xfrm>
          <a:prstGeom prst="rect">
            <a:avLst/>
          </a:prstGeom>
          <a:solidFill>
            <a:schemeClr val="bg1">
              <a:lumMod val="85000"/>
            </a:schemeClr>
          </a:solidFill>
        </p:spPr>
        <p:txBody>
          <a:bodyPr/>
          <a:lstStyle/>
          <a:p>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Recent Project">
    <p:spTree>
      <p:nvGrpSpPr>
        <p:cNvPr id="1" name=""/>
        <p:cNvGrpSpPr/>
        <p:nvPr/>
      </p:nvGrpSpPr>
      <p:grpSpPr>
        <a:xfrm>
          <a:off x="0" y="0"/>
          <a:ext cx="0" cy="0"/>
          <a:chOff x="0" y="0"/>
          <a:chExt cx="0" cy="0"/>
        </a:xfrm>
      </p:grpSpPr>
      <p:sp>
        <p:nvSpPr>
          <p:cNvPr id="19" name="Picture Placeholder 18"/>
          <p:cNvSpPr>
            <a:spLocks noGrp="1"/>
          </p:cNvSpPr>
          <p:nvPr>
            <p:ph type="pic" sz="quarter" idx="10"/>
          </p:nvPr>
        </p:nvSpPr>
        <p:spPr>
          <a:xfrm>
            <a:off x="1932163" y="1498565"/>
            <a:ext cx="4497214" cy="2448272"/>
          </a:xfrm>
          <a:prstGeom prst="rect">
            <a:avLst/>
          </a:prstGeom>
          <a:solidFill>
            <a:schemeClr val="bg1">
              <a:lumMod val="85000"/>
            </a:schemeClr>
          </a:solidFill>
        </p:spPr>
        <p:txBody>
          <a:bodyPr/>
          <a:lstStyle/>
          <a:p>
            <a:endParaRPr lang="en-US"/>
          </a:p>
        </p:txBody>
      </p:sp>
      <p:sp>
        <p:nvSpPr>
          <p:cNvPr id="21" name="Picture Placeholder 20"/>
          <p:cNvSpPr>
            <a:spLocks noGrp="1"/>
          </p:cNvSpPr>
          <p:nvPr>
            <p:ph type="pic" sz="quarter" idx="11"/>
          </p:nvPr>
        </p:nvSpPr>
        <p:spPr>
          <a:xfrm>
            <a:off x="6429375" y="3976365"/>
            <a:ext cx="4497214" cy="2448272"/>
          </a:xfrm>
          <a:prstGeom prst="rect">
            <a:avLst/>
          </a:prstGeom>
          <a:solidFill>
            <a:schemeClr val="bg1">
              <a:lumMod val="85000"/>
            </a:schemeClr>
          </a:solidFill>
        </p:spPr>
        <p:txBody>
          <a:bodyPr/>
          <a:lstStyle/>
          <a:p>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Full Screen Image">
    <p:spTree>
      <p:nvGrpSpPr>
        <p:cNvPr id="1" name=""/>
        <p:cNvGrpSpPr/>
        <p:nvPr/>
      </p:nvGrpSpPr>
      <p:grpSpPr>
        <a:xfrm>
          <a:off x="0" y="0"/>
          <a:ext cx="0" cy="0"/>
          <a:chOff x="0" y="0"/>
          <a:chExt cx="0" cy="0"/>
        </a:xfrm>
      </p:grpSpPr>
      <p:sp>
        <p:nvSpPr>
          <p:cNvPr id="23" name="Picture Placeholder 22"/>
          <p:cNvSpPr>
            <a:spLocks noGrp="1"/>
          </p:cNvSpPr>
          <p:nvPr>
            <p:ph type="pic" sz="quarter" idx="10"/>
          </p:nvPr>
        </p:nvSpPr>
        <p:spPr>
          <a:xfrm>
            <a:off x="0" y="0"/>
            <a:ext cx="12858750" cy="7232650"/>
          </a:xfrm>
          <a:prstGeom prst="rect">
            <a:avLst/>
          </a:prstGeom>
        </p:spPr>
        <p:txBody>
          <a:bodyPr/>
          <a:lstStyle/>
          <a:p>
            <a:endParaRPr 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4_4 Images">
    <p:spTree>
      <p:nvGrpSpPr>
        <p:cNvPr id="1" name=""/>
        <p:cNvGrpSpPr/>
        <p:nvPr/>
      </p:nvGrpSpPr>
      <p:grpSpPr>
        <a:xfrm>
          <a:off x="0" y="0"/>
          <a:ext cx="0" cy="0"/>
          <a:chOff x="0" y="0"/>
          <a:chExt cx="0" cy="0"/>
        </a:xfrm>
      </p:grpSpPr>
      <p:sp>
        <p:nvSpPr>
          <p:cNvPr id="21" name="Picture Placeholder 13"/>
          <p:cNvSpPr>
            <a:spLocks noGrp="1" noChangeAspect="1"/>
          </p:cNvSpPr>
          <p:nvPr>
            <p:ph type="pic" sz="quarter" idx="13"/>
          </p:nvPr>
        </p:nvSpPr>
        <p:spPr>
          <a:xfrm>
            <a:off x="806395" y="1521416"/>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23" name="Picture Placeholder 13"/>
          <p:cNvSpPr>
            <a:spLocks noGrp="1" noChangeAspect="1"/>
          </p:cNvSpPr>
          <p:nvPr>
            <p:ph type="pic" sz="quarter" idx="19"/>
          </p:nvPr>
        </p:nvSpPr>
        <p:spPr>
          <a:xfrm>
            <a:off x="6430214" y="1521416"/>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25" name="Picture Placeholder 13"/>
          <p:cNvSpPr>
            <a:spLocks noGrp="1" noChangeAspect="1"/>
          </p:cNvSpPr>
          <p:nvPr>
            <p:ph type="pic" sz="quarter" idx="20"/>
          </p:nvPr>
        </p:nvSpPr>
        <p:spPr>
          <a:xfrm>
            <a:off x="4377327" y="3575488"/>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27" name="Picture Placeholder 13"/>
          <p:cNvSpPr>
            <a:spLocks noGrp="1" noChangeAspect="1"/>
          </p:cNvSpPr>
          <p:nvPr>
            <p:ph type="pic" sz="quarter" idx="21"/>
          </p:nvPr>
        </p:nvSpPr>
        <p:spPr>
          <a:xfrm>
            <a:off x="9996346" y="3575488"/>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portfolio-01">
    <p:spTree>
      <p:nvGrpSpPr>
        <p:cNvPr id="1" name=""/>
        <p:cNvGrpSpPr/>
        <p:nvPr/>
      </p:nvGrpSpPr>
      <p:grpSpPr>
        <a:xfrm>
          <a:off x="0" y="0"/>
          <a:ext cx="0" cy="0"/>
          <a:chOff x="0" y="0"/>
          <a:chExt cx="0" cy="0"/>
        </a:xfrm>
      </p:grpSpPr>
      <p:sp>
        <p:nvSpPr>
          <p:cNvPr id="25" name="Picture Placeholder 24"/>
          <p:cNvSpPr>
            <a:spLocks noGrp="1" noChangeAspect="1"/>
          </p:cNvSpPr>
          <p:nvPr>
            <p:ph type="pic" sz="quarter" idx="13"/>
          </p:nvPr>
        </p:nvSpPr>
        <p:spPr>
          <a:xfrm>
            <a:off x="713607" y="1380511"/>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26" name="Picture Placeholder 24"/>
          <p:cNvSpPr>
            <a:spLocks noGrp="1" noChangeAspect="1"/>
          </p:cNvSpPr>
          <p:nvPr>
            <p:ph type="pic" sz="quarter" idx="14"/>
          </p:nvPr>
        </p:nvSpPr>
        <p:spPr>
          <a:xfrm>
            <a:off x="2617644" y="3289127"/>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37" name="Picture Placeholder 24"/>
          <p:cNvSpPr>
            <a:spLocks noGrp="1" noChangeAspect="1"/>
          </p:cNvSpPr>
          <p:nvPr>
            <p:ph type="pic" sz="quarter" idx="15"/>
          </p:nvPr>
        </p:nvSpPr>
        <p:spPr>
          <a:xfrm>
            <a:off x="4531509" y="1380511"/>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38" name="Picture Placeholder 24"/>
          <p:cNvSpPr>
            <a:spLocks noGrp="1" noChangeAspect="1"/>
          </p:cNvSpPr>
          <p:nvPr>
            <p:ph type="pic" sz="quarter" idx="16"/>
          </p:nvPr>
        </p:nvSpPr>
        <p:spPr>
          <a:xfrm>
            <a:off x="6435546" y="3289127"/>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41" name="Picture Placeholder 24"/>
          <p:cNvSpPr>
            <a:spLocks noGrp="1" noChangeAspect="1"/>
          </p:cNvSpPr>
          <p:nvPr>
            <p:ph type="pic" sz="quarter" idx="17"/>
          </p:nvPr>
        </p:nvSpPr>
        <p:spPr>
          <a:xfrm>
            <a:off x="8341895" y="1380511"/>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42" name="Picture Placeholder 24"/>
          <p:cNvSpPr>
            <a:spLocks noGrp="1" noChangeAspect="1"/>
          </p:cNvSpPr>
          <p:nvPr>
            <p:ph type="pic" sz="quarter" idx="18"/>
          </p:nvPr>
        </p:nvSpPr>
        <p:spPr>
          <a:xfrm>
            <a:off x="10252631" y="3289127"/>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4 Images">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969877" y="1558592"/>
            <a:ext cx="2729981" cy="35340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11" name="Picture Placeholder 13"/>
          <p:cNvSpPr>
            <a:spLocks noGrp="1"/>
          </p:cNvSpPr>
          <p:nvPr>
            <p:ph type="pic" sz="quarter" idx="14"/>
          </p:nvPr>
        </p:nvSpPr>
        <p:spPr>
          <a:xfrm>
            <a:off x="6430401" y="1558592"/>
            <a:ext cx="2729981" cy="35340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4 Images">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670659"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8" name="Picture Placeholder 13"/>
          <p:cNvSpPr>
            <a:spLocks noGrp="1"/>
          </p:cNvSpPr>
          <p:nvPr>
            <p:ph type="pic" sz="quarter" idx="15"/>
          </p:nvPr>
        </p:nvSpPr>
        <p:spPr>
          <a:xfrm>
            <a:off x="3590635"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9" name="Picture Placeholder 13"/>
          <p:cNvSpPr>
            <a:spLocks noGrp="1"/>
          </p:cNvSpPr>
          <p:nvPr>
            <p:ph type="pic" sz="quarter" idx="16"/>
          </p:nvPr>
        </p:nvSpPr>
        <p:spPr>
          <a:xfrm>
            <a:off x="6510611"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12" name="Picture Placeholder 13"/>
          <p:cNvSpPr>
            <a:spLocks noGrp="1"/>
          </p:cNvSpPr>
          <p:nvPr>
            <p:ph type="pic" sz="quarter" idx="17"/>
          </p:nvPr>
        </p:nvSpPr>
        <p:spPr>
          <a:xfrm>
            <a:off x="9430587"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5">
                <a:solidFill>
                  <a:schemeClr val="tx1">
                    <a:tint val="75000"/>
                  </a:schemeClr>
                </a:solidFill>
              </a:defRPr>
            </a:lvl1pPr>
          </a:lstStyle>
          <a:p>
            <a:fld id="{32BF82D2-7A68-459D-A996-9BDDA2518FA4}" type="datetimeFigureOut">
              <a:rPr lang="zh-CN" altLang="en-US" smtClean="0"/>
              <a:t>2017/11/3</a:t>
            </a:fld>
            <a:endParaRPr lang="zh-CN" altLang="en-US"/>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5">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5">
                <a:solidFill>
                  <a:schemeClr val="tx1">
                    <a:tint val="75000"/>
                  </a:schemeClr>
                </a:solidFill>
              </a:defRPr>
            </a:lvl1pPr>
          </a:lstStyle>
          <a:p>
            <a:fld id="{3E01EE5D-26FB-46D5-A381-ECFB35BF1D3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iming>
    <p:tnLst>
      <p:par>
        <p:cTn id="1" dur="indefinite" restart="never" nodeType="tmRoot"/>
      </p:par>
    </p:tnLst>
  </p:timing>
  <p:txStyles>
    <p:titleStyle>
      <a:lvl1pPr algn="l" defTabSz="963930"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p:bodyStyle>
    <p:otherStyle>
      <a:defPPr>
        <a:defRPr lang="en-US"/>
      </a:defPPr>
      <a:lvl1pPr marL="0" algn="l" defTabSz="963930" rtl="0" eaLnBrk="1" latinLnBrk="0" hangingPunct="1">
        <a:defRPr sz="1900" kern="1200">
          <a:solidFill>
            <a:schemeClr val="tx1"/>
          </a:solidFill>
          <a:latin typeface="+mn-lt"/>
          <a:ea typeface="+mn-ea"/>
          <a:cs typeface="+mn-cs"/>
        </a:defRPr>
      </a:lvl1pPr>
      <a:lvl2pPr marL="481965" algn="l" defTabSz="963930" rtl="0" eaLnBrk="1" latinLnBrk="0" hangingPunct="1">
        <a:defRPr sz="1900" kern="1200">
          <a:solidFill>
            <a:schemeClr val="tx1"/>
          </a:solidFill>
          <a:latin typeface="+mn-lt"/>
          <a:ea typeface="+mn-ea"/>
          <a:cs typeface="+mn-cs"/>
        </a:defRPr>
      </a:lvl2pPr>
      <a:lvl3pPr marL="964565" algn="l" defTabSz="963930" rtl="0" eaLnBrk="1" latinLnBrk="0" hangingPunct="1">
        <a:defRPr sz="1900" kern="1200">
          <a:solidFill>
            <a:schemeClr val="tx1"/>
          </a:solidFill>
          <a:latin typeface="+mn-lt"/>
          <a:ea typeface="+mn-ea"/>
          <a:cs typeface="+mn-cs"/>
        </a:defRPr>
      </a:lvl3pPr>
      <a:lvl4pPr marL="1446530" algn="l" defTabSz="963930" rtl="0" eaLnBrk="1" latinLnBrk="0" hangingPunct="1">
        <a:defRPr sz="1900" kern="1200">
          <a:solidFill>
            <a:schemeClr val="tx1"/>
          </a:solidFill>
          <a:latin typeface="+mn-lt"/>
          <a:ea typeface="+mn-ea"/>
          <a:cs typeface="+mn-cs"/>
        </a:defRPr>
      </a:lvl4pPr>
      <a:lvl5pPr marL="1928495" algn="l" defTabSz="963930" rtl="0" eaLnBrk="1" latinLnBrk="0" hangingPunct="1">
        <a:defRPr sz="1900" kern="1200">
          <a:solidFill>
            <a:schemeClr val="tx1"/>
          </a:solidFill>
          <a:latin typeface="+mn-lt"/>
          <a:ea typeface="+mn-ea"/>
          <a:cs typeface="+mn-cs"/>
        </a:defRPr>
      </a:lvl5pPr>
      <a:lvl6pPr marL="2411095" algn="l" defTabSz="963930" rtl="0" eaLnBrk="1" latinLnBrk="0" hangingPunct="1">
        <a:defRPr sz="1900" kern="1200">
          <a:solidFill>
            <a:schemeClr val="tx1"/>
          </a:solidFill>
          <a:latin typeface="+mn-lt"/>
          <a:ea typeface="+mn-ea"/>
          <a:cs typeface="+mn-cs"/>
        </a:defRPr>
      </a:lvl6pPr>
      <a:lvl7pPr marL="2893060" algn="l" defTabSz="963930" rtl="0" eaLnBrk="1" latinLnBrk="0" hangingPunct="1">
        <a:defRPr sz="1900" kern="1200">
          <a:solidFill>
            <a:schemeClr val="tx1"/>
          </a:solidFill>
          <a:latin typeface="+mn-lt"/>
          <a:ea typeface="+mn-ea"/>
          <a:cs typeface="+mn-cs"/>
        </a:defRPr>
      </a:lvl7pPr>
      <a:lvl8pPr marL="3375025" algn="l" defTabSz="963930" rtl="0" eaLnBrk="1" latinLnBrk="0" hangingPunct="1">
        <a:defRPr sz="1900" kern="1200">
          <a:solidFill>
            <a:schemeClr val="tx1"/>
          </a:solidFill>
          <a:latin typeface="+mn-lt"/>
          <a:ea typeface="+mn-ea"/>
          <a:cs typeface="+mn-cs"/>
        </a:defRPr>
      </a:lvl8pPr>
      <a:lvl9pPr marL="3856990" algn="l" defTabSz="963930"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2.jpe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4.emf"/><Relationship Id="rId4" Type="http://schemas.openxmlformats.org/officeDocument/2006/relationships/oleObject" Target="../embeddings/oleObject1.bin"/></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image" Target="../media/image5.wmf"/><Relationship Id="rId4" Type="http://schemas.openxmlformats.org/officeDocument/2006/relationships/oleObject" Target="../embeddings/oleObject2.bin"/></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notesSlide" Target="../notesSlides/notesSlide3.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5.xml"/><Relationship Id="rId1" Type="http://schemas.openxmlformats.org/officeDocument/2006/relationships/slideLayout" Target="../slideLayouts/slideLayout10.xml"/><Relationship Id="rId4" Type="http://schemas.openxmlformats.org/officeDocument/2006/relationships/image" Target="../media/image8.jpe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notesSlide" Target="../notesSlides/notesSlide4.xml"/><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slideLayout" Target="../slideLayouts/slideLayout1.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tags" Target="../tags/tag24.xml"/><Relationship Id="rId5" Type="http://schemas.openxmlformats.org/officeDocument/2006/relationships/tags" Target="../tags/tag18.xml"/><Relationship Id="rId10" Type="http://schemas.openxmlformats.org/officeDocument/2006/relationships/tags" Target="../tags/tag23.xml"/><Relationship Id="rId4" Type="http://schemas.openxmlformats.org/officeDocument/2006/relationships/tags" Target="../tags/tag17.xml"/><Relationship Id="rId9" Type="http://schemas.openxmlformats.org/officeDocument/2006/relationships/tags" Target="../tags/tag22.xml"/></Relationships>
</file>

<file path=ppt/slides/_rels/slide4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12858750" cy="7232649"/>
          </a:xfrm>
          <a:prstGeom prst="rect">
            <a:avLst/>
          </a:prstGeom>
          <a:blipFill dpi="0" rotWithShape="1">
            <a:blip r:embed="rId3" cstate="print">
              <a:extLst>
                <a:ext uri="{BEBA8EAE-BF5A-486C-A8C5-ECC9F3942E4B}">
                  <a14:imgProps xmlns:a14="http://schemas.microsoft.com/office/drawing/2010/main">
                    <a14:imgLayer r:embed="rId4">
                      <a14:imgEffect>
                        <a14:brightnessContrast contrast="20000"/>
                      </a14:imgEffect>
                      <a14:imgEffect>
                        <a14:sharpenSoften amount="25000"/>
                      </a14:imgEffect>
                    </a14:imgLayer>
                  </a14:imgProps>
                </a:ext>
                <a:ext uri="{28A0092B-C50C-407E-A947-70E740481C1C}">
                  <a14:useLocalDpi xmlns:a14="http://schemas.microsoft.com/office/drawing/2010/main" val="0"/>
                </a:ext>
              </a:extLst>
            </a:blip>
            <a:srcRect/>
            <a:stretch>
              <a:fillRect l="-4879" r="-2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59"/>
          <p:cNvSpPr>
            <a:spLocks noChangeArrowheads="1"/>
          </p:cNvSpPr>
          <p:nvPr/>
        </p:nvSpPr>
        <p:spPr bwMode="auto">
          <a:xfrm>
            <a:off x="664845" y="3429635"/>
            <a:ext cx="8748395"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6600" b="1" dirty="0" smtClean="0">
                <a:solidFill>
                  <a:schemeClr val="accent3"/>
                </a:solidFill>
                <a:cs typeface="Arial" panose="020B0604020202020204" pitchFamily="34" charset="0"/>
              </a:rPr>
              <a:t>软件工程 </a:t>
            </a:r>
            <a:r>
              <a:rPr lang="zh-CN" sz="6600" b="1" dirty="0" smtClean="0">
                <a:solidFill>
                  <a:schemeClr val="accent4"/>
                </a:solidFill>
                <a:cs typeface="Arial" panose="020B0604020202020204" pitchFamily="34" charset="0"/>
              </a:rPr>
              <a:t>需求</a:t>
            </a:r>
            <a:r>
              <a:rPr lang="zh-CN" sz="6600" b="1" dirty="0" smtClean="0">
                <a:solidFill>
                  <a:schemeClr val="accent4"/>
                </a:solidFill>
                <a:cs typeface="Arial" panose="020B0604020202020204" pitchFamily="34" charset="0"/>
              </a:rPr>
              <a:t>工程</a:t>
            </a:r>
            <a:r>
              <a:rPr lang="zh-CN" altLang="en-US" sz="6600" b="1" dirty="0" smtClean="0">
                <a:solidFill>
                  <a:schemeClr val="accent4"/>
                </a:solidFill>
                <a:cs typeface="Arial" panose="020B0604020202020204" pitchFamily="34" charset="0"/>
              </a:rPr>
              <a:t>项目</a:t>
            </a:r>
            <a:r>
              <a:rPr lang="zh-CN" sz="6600" b="1" dirty="0" smtClean="0">
                <a:solidFill>
                  <a:schemeClr val="accent4"/>
                </a:solidFill>
                <a:cs typeface="Arial" panose="020B0604020202020204" pitchFamily="34" charset="0"/>
              </a:rPr>
              <a:t>计划</a:t>
            </a:r>
            <a:endParaRPr lang="zh-CN" sz="4000" b="1" dirty="0">
              <a:solidFill>
                <a:schemeClr val="accent4"/>
              </a:solidFill>
              <a:cs typeface="Arial" panose="020B0604020202020204" pitchFamily="34" charset="0"/>
            </a:endParaRPr>
          </a:p>
        </p:txBody>
      </p:sp>
      <p:sp>
        <p:nvSpPr>
          <p:cNvPr id="13" name="矩形 259"/>
          <p:cNvSpPr>
            <a:spLocks noChangeArrowheads="1"/>
          </p:cNvSpPr>
          <p:nvPr/>
        </p:nvSpPr>
        <p:spPr bwMode="auto">
          <a:xfrm>
            <a:off x="664915" y="5536570"/>
            <a:ext cx="2261298" cy="719034"/>
          </a:xfrm>
          <a:prstGeom prst="rect">
            <a:avLst/>
          </a:prstGeom>
          <a:noFill/>
          <a:ln w="9525">
            <a:solidFill>
              <a:schemeClr val="accent4"/>
            </a:solidFill>
            <a:miter lim="800000"/>
          </a:ln>
          <a:effec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zh-CN" altLang="en-US" sz="1400" dirty="0" smtClean="0">
                <a:solidFill>
                  <a:schemeClr val="accent4"/>
                </a:solidFill>
                <a:latin typeface="Arial" panose="020B0604020202020204" pitchFamily="34" charset="0"/>
                <a:cs typeface="Arial" panose="020B0604020202020204" pitchFamily="34" charset="0"/>
                <a:sym typeface="Arial" panose="020B0604020202020204" pitchFamily="34" charset="0"/>
              </a:rPr>
              <a:t>组长：蒋家俊</a:t>
            </a:r>
            <a:endParaRPr lang="en-US" altLang="zh-CN" sz="1400" dirty="0" smtClean="0">
              <a:solidFill>
                <a:schemeClr val="accent4"/>
              </a:solidFill>
              <a:latin typeface="Arial" panose="020B0604020202020204" pitchFamily="34" charset="0"/>
              <a:cs typeface="Arial" panose="020B0604020202020204" pitchFamily="34" charset="0"/>
              <a:sym typeface="Arial" panose="020B0604020202020204" pitchFamily="34" charset="0"/>
            </a:endParaRPr>
          </a:p>
          <a:p>
            <a:pPr algn="ctr">
              <a:spcBef>
                <a:spcPts val="0"/>
              </a:spcBef>
              <a:buNone/>
            </a:pPr>
            <a:r>
              <a:rPr lang="zh-CN" altLang="en-US" sz="1400" dirty="0" smtClean="0">
                <a:solidFill>
                  <a:schemeClr val="accent4"/>
                </a:solidFill>
                <a:latin typeface="Arial" panose="020B0604020202020204" pitchFamily="34" charset="0"/>
                <a:cs typeface="Arial" panose="020B0604020202020204" pitchFamily="34" charset="0"/>
                <a:sym typeface="Arial" panose="020B0604020202020204" pitchFamily="34" charset="0"/>
              </a:rPr>
              <a:t>组员：厉佩强，朱秉，李捷，周盛</a:t>
            </a:r>
            <a:endParaRPr lang="en-US" altLang="zh-CN" sz="1400" dirty="0">
              <a:solidFill>
                <a:schemeClr val="accent4"/>
              </a:solidFill>
              <a:latin typeface="Arial" panose="020B0604020202020204" pitchFamily="34" charset="0"/>
              <a:cs typeface="Arial" panose="020B0604020202020204" pitchFamily="34" charset="0"/>
              <a:sym typeface="Arial" panose="020B0604020202020204" pitchFamily="34" charset="0"/>
            </a:endParaRPr>
          </a:p>
        </p:txBody>
      </p:sp>
      <p:sp>
        <p:nvSpPr>
          <p:cNvPr id="16" name="矩形 259"/>
          <p:cNvSpPr>
            <a:spLocks noChangeArrowheads="1"/>
          </p:cNvSpPr>
          <p:nvPr/>
        </p:nvSpPr>
        <p:spPr bwMode="auto">
          <a:xfrm>
            <a:off x="664915" y="3065041"/>
            <a:ext cx="680085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sz="2800" dirty="0" smtClean="0">
                <a:solidFill>
                  <a:schemeClr val="accent1"/>
                </a:solidFill>
                <a:cs typeface="Arial" panose="020B0604020202020204" pitchFamily="34" charset="0"/>
              </a:rPr>
              <a:t>软件工程系列课程教学辅助网站</a:t>
            </a:r>
            <a:endParaRPr lang="zh-CN" sz="2800" dirty="0">
              <a:solidFill>
                <a:schemeClr val="accent1"/>
              </a:solidFill>
              <a:cs typeface="Arial" panose="020B0604020202020204" pitchFamily="34" charset="0"/>
            </a:endParaRPr>
          </a:p>
        </p:txBody>
      </p:sp>
      <p:sp>
        <p:nvSpPr>
          <p:cNvPr id="8" name="Oval 22"/>
          <p:cNvSpPr/>
          <p:nvPr/>
        </p:nvSpPr>
        <p:spPr>
          <a:xfrm>
            <a:off x="697681"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1"/>
                </a:solidFill>
                <a:latin typeface="Impact" panose="020B0806030902050204" pitchFamily="34" charset="0"/>
                <a:sym typeface="Arial" panose="020B0604020202020204" pitchFamily="34" charset="0"/>
              </a:rPr>
              <a:t>2</a:t>
            </a:r>
            <a:endParaRPr lang="en-US" sz="5400" dirty="0">
              <a:solidFill>
                <a:schemeClr val="accent1"/>
              </a:solidFill>
              <a:latin typeface="Impact" panose="020B0806030902050204" pitchFamily="34" charset="0"/>
              <a:sym typeface="Arial" panose="020B0604020202020204" pitchFamily="34" charset="0"/>
            </a:endParaRPr>
          </a:p>
        </p:txBody>
      </p:sp>
      <p:sp>
        <p:nvSpPr>
          <p:cNvPr id="9" name="Oval 22"/>
          <p:cNvSpPr/>
          <p:nvPr/>
        </p:nvSpPr>
        <p:spPr>
          <a:xfrm>
            <a:off x="1651542"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2"/>
                </a:solidFill>
                <a:latin typeface="Impact" panose="020B0806030902050204" pitchFamily="34" charset="0"/>
                <a:sym typeface="Arial" panose="020B0604020202020204" pitchFamily="34" charset="0"/>
              </a:rPr>
              <a:t>0</a:t>
            </a:r>
            <a:endParaRPr lang="en-US" sz="5400" dirty="0">
              <a:solidFill>
                <a:schemeClr val="accent2"/>
              </a:solidFill>
              <a:latin typeface="Impact" panose="020B0806030902050204" pitchFamily="34" charset="0"/>
              <a:sym typeface="Arial" panose="020B0604020202020204" pitchFamily="34" charset="0"/>
            </a:endParaRPr>
          </a:p>
        </p:txBody>
      </p:sp>
      <p:sp>
        <p:nvSpPr>
          <p:cNvPr id="10" name="Oval 22"/>
          <p:cNvSpPr/>
          <p:nvPr/>
        </p:nvSpPr>
        <p:spPr>
          <a:xfrm>
            <a:off x="260540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3"/>
                </a:solidFill>
                <a:latin typeface="Impact" panose="020B0806030902050204" pitchFamily="34" charset="0"/>
                <a:sym typeface="Arial" panose="020B0604020202020204" pitchFamily="34" charset="0"/>
              </a:rPr>
              <a:t>1</a:t>
            </a:r>
          </a:p>
        </p:txBody>
      </p:sp>
      <p:sp>
        <p:nvSpPr>
          <p:cNvPr id="12" name="Oval 22"/>
          <p:cNvSpPr/>
          <p:nvPr/>
        </p:nvSpPr>
        <p:spPr>
          <a:xfrm>
            <a:off x="355926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4"/>
                </a:solidFill>
                <a:latin typeface="Impact" panose="020B0806030902050204" pitchFamily="34" charset="0"/>
                <a:sym typeface="Arial" panose="020B0604020202020204" pitchFamily="34" charset="0"/>
              </a:rPr>
              <a:t>7</a:t>
            </a:r>
          </a:p>
        </p:txBody>
      </p:sp>
      <p:pic>
        <p:nvPicPr>
          <p:cNvPr id="2" name="图片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53311" y="1582409"/>
            <a:ext cx="2748048" cy="1913162"/>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par>
                          <p:cTn id="32" fill="hold">
                            <p:stCondLst>
                              <p:cond delay="2500"/>
                            </p:stCondLst>
                            <p:childTnLst>
                              <p:par>
                                <p:cTn id="33" presetID="41" presetClass="entr" presetSubtype="0" fill="hold" grpId="0" nodeType="afterEffect">
                                  <p:stCondLst>
                                    <p:cond delay="0"/>
                                  </p:stCondLst>
                                  <p:iterate type="lt">
                                    <p:tmPct val="10000"/>
                                  </p:iterate>
                                  <p:childTnLst>
                                    <p:set>
                                      <p:cBhvr>
                                        <p:cTn id="34" dur="1" fill="hold">
                                          <p:stCondLst>
                                            <p:cond delay="0"/>
                                          </p:stCondLst>
                                        </p:cTn>
                                        <p:tgtEl>
                                          <p:spTgt spid="16"/>
                                        </p:tgtEl>
                                        <p:attrNameLst>
                                          <p:attrName>style.visibility</p:attrName>
                                        </p:attrNameLst>
                                      </p:cBhvr>
                                      <p:to>
                                        <p:strVal val="visible"/>
                                      </p:to>
                                    </p:set>
                                    <p:anim calcmode="lin" valueType="num">
                                      <p:cBhvr>
                                        <p:cTn id="35"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16"/>
                                        </p:tgtEl>
                                        <p:attrNameLst>
                                          <p:attrName>ppt_y</p:attrName>
                                        </p:attrNameLst>
                                      </p:cBhvr>
                                      <p:tavLst>
                                        <p:tav tm="0">
                                          <p:val>
                                            <p:strVal val="#ppt_y"/>
                                          </p:val>
                                        </p:tav>
                                        <p:tav tm="100000">
                                          <p:val>
                                            <p:strVal val="#ppt_y"/>
                                          </p:val>
                                        </p:tav>
                                      </p:tavLst>
                                    </p:anim>
                                    <p:anim calcmode="lin" valueType="num">
                                      <p:cBhvr>
                                        <p:cTn id="37"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16"/>
                                        </p:tgtEl>
                                      </p:cBhvr>
                                    </p:animEffect>
                                  </p:childTnLst>
                                </p:cTn>
                              </p:par>
                            </p:childTnLst>
                          </p:cTn>
                        </p:par>
                        <p:par>
                          <p:cTn id="40" fill="hold">
                            <p:stCondLst>
                              <p:cond delay="3650"/>
                            </p:stCondLst>
                            <p:childTnLst>
                              <p:par>
                                <p:cTn id="41" presetID="26" presetClass="emph" presetSubtype="0" fill="hold" grpId="1" nodeType="afterEffect">
                                  <p:stCondLst>
                                    <p:cond delay="0"/>
                                  </p:stCondLst>
                                  <p:iterate type="lt">
                                    <p:tmPct val="0"/>
                                  </p:iterate>
                                  <p:childTnLst>
                                    <p:animEffect transition="out" filter="fade">
                                      <p:cBhvr>
                                        <p:cTn id="42" dur="500" tmFilter="0, 0; .2, .5; .8, .5; 1, 0"/>
                                        <p:tgtEl>
                                          <p:spTgt spid="16"/>
                                        </p:tgtEl>
                                      </p:cBhvr>
                                    </p:animEffect>
                                    <p:animScale>
                                      <p:cBhvr>
                                        <p:cTn id="43" dur="250" autoRev="1" fill="hold"/>
                                        <p:tgtEl>
                                          <p:spTgt spid="16"/>
                                        </p:tgtEl>
                                      </p:cBhvr>
                                      <p:by x="105000" y="105000"/>
                                    </p:animScale>
                                  </p:childTnLst>
                                </p:cTn>
                              </p:par>
                            </p:childTnLst>
                          </p:cTn>
                        </p:par>
                        <p:par>
                          <p:cTn id="44" fill="hold">
                            <p:stCondLst>
                              <p:cond delay="415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 calcmode="lin" valueType="num">
                                      <p:cBhvr>
                                        <p:cTn id="47"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11"/>
                                        </p:tgtEl>
                                        <p:attrNameLst>
                                          <p:attrName>ppt_y</p:attrName>
                                        </p:attrNameLst>
                                      </p:cBhvr>
                                      <p:tavLst>
                                        <p:tav tm="0">
                                          <p:val>
                                            <p:strVal val="#ppt_y"/>
                                          </p:val>
                                        </p:tav>
                                        <p:tav tm="100000">
                                          <p:val>
                                            <p:strVal val="#ppt_y"/>
                                          </p:val>
                                        </p:tav>
                                      </p:tavLst>
                                    </p:anim>
                                    <p:anim calcmode="lin" valueType="num">
                                      <p:cBhvr>
                                        <p:cTn id="49"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11"/>
                                        </p:tgtEl>
                                      </p:cBhvr>
                                    </p:animEffect>
                                  </p:childTnLst>
                                </p:cTn>
                              </p:par>
                            </p:childTnLst>
                          </p:cTn>
                        </p:par>
                        <p:par>
                          <p:cTn id="52" fill="hold">
                            <p:stCondLst>
                              <p:cond delay="5200"/>
                            </p:stCondLst>
                            <p:childTnLst>
                              <p:par>
                                <p:cTn id="53" presetID="26" presetClass="emph" presetSubtype="0" fill="hold" grpId="1" nodeType="afterEffect">
                                  <p:stCondLst>
                                    <p:cond delay="0"/>
                                  </p:stCondLst>
                                  <p:iterate type="lt">
                                    <p:tmPct val="0"/>
                                  </p:iterate>
                                  <p:childTnLst>
                                    <p:animEffect transition="out" filter="fade">
                                      <p:cBhvr>
                                        <p:cTn id="54" dur="500" tmFilter="0, 0; .2, .5; .8, .5; 1, 0"/>
                                        <p:tgtEl>
                                          <p:spTgt spid="11"/>
                                        </p:tgtEl>
                                      </p:cBhvr>
                                    </p:animEffect>
                                    <p:animScale>
                                      <p:cBhvr>
                                        <p:cTn id="55" dur="250" autoRev="1" fill="hold"/>
                                        <p:tgtEl>
                                          <p:spTgt spid="11"/>
                                        </p:tgtEl>
                                      </p:cBhvr>
                                      <p:by x="105000" y="105000"/>
                                    </p:animScale>
                                  </p:childTnLst>
                                </p:cTn>
                              </p:par>
                            </p:childTnLst>
                          </p:cTn>
                        </p:par>
                        <p:par>
                          <p:cTn id="56" fill="hold">
                            <p:stCondLst>
                              <p:cond delay="5700"/>
                            </p:stCondLst>
                            <p:childTnLst>
                              <p:par>
                                <p:cTn id="57" presetID="53" presetClass="entr" presetSubtype="16" fill="hold" grpId="0" nodeType="after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p:cTn id="59" dur="500" fill="hold"/>
                                        <p:tgtEl>
                                          <p:spTgt spid="13"/>
                                        </p:tgtEl>
                                        <p:attrNameLst>
                                          <p:attrName>ppt_w</p:attrName>
                                        </p:attrNameLst>
                                      </p:cBhvr>
                                      <p:tavLst>
                                        <p:tav tm="0">
                                          <p:val>
                                            <p:fltVal val="0"/>
                                          </p:val>
                                        </p:tav>
                                        <p:tav tm="100000">
                                          <p:val>
                                            <p:strVal val="#ppt_w"/>
                                          </p:val>
                                        </p:tav>
                                      </p:tavLst>
                                    </p:anim>
                                    <p:anim calcmode="lin" valueType="num">
                                      <p:cBhvr>
                                        <p:cTn id="60" dur="500" fill="hold"/>
                                        <p:tgtEl>
                                          <p:spTgt spid="13"/>
                                        </p:tgtEl>
                                        <p:attrNameLst>
                                          <p:attrName>ppt_h</p:attrName>
                                        </p:attrNameLst>
                                      </p:cBhvr>
                                      <p:tavLst>
                                        <p:tav tm="0">
                                          <p:val>
                                            <p:fltVal val="0"/>
                                          </p:val>
                                        </p:tav>
                                        <p:tav tm="100000">
                                          <p:val>
                                            <p:strVal val="#ppt_h"/>
                                          </p:val>
                                        </p:tav>
                                      </p:tavLst>
                                    </p:anim>
                                    <p:animEffect transition="in" filter="fade">
                                      <p:cBhvr>
                                        <p:cTn id="6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1" grpId="1"/>
      <p:bldP spid="13" grpId="0" bldLvl="0" animBg="1"/>
      <p:bldP spid="16" grpId="0"/>
      <p:bldP spid="16" grpId="1"/>
      <p:bldP spid="8" grpId="0" animBg="1"/>
      <p:bldP spid="9" grpId="0" animBg="1"/>
      <p:bldP spid="10"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项目概述</a:t>
            </a:r>
          </a:p>
        </p:txBody>
      </p:sp>
      <p:graphicFrame>
        <p:nvGraphicFramePr>
          <p:cNvPr id="4" name="表格 3"/>
          <p:cNvGraphicFramePr/>
          <p:nvPr/>
        </p:nvGraphicFramePr>
        <p:xfrm>
          <a:off x="1929765" y="1059180"/>
          <a:ext cx="9000490" cy="5689600"/>
        </p:xfrm>
        <a:graphic>
          <a:graphicData uri="http://schemas.openxmlformats.org/drawingml/2006/table">
            <a:tbl>
              <a:tblPr firstRow="1" bandRow="1">
                <a:tableStyleId>{5C22544A-7EE6-4342-B048-85BDC9FD1C3A}</a:tableStyleId>
              </a:tblPr>
              <a:tblGrid>
                <a:gridCol w="4500245"/>
                <a:gridCol w="4500245"/>
              </a:tblGrid>
              <a:tr h="453390">
                <a:tc>
                  <a:txBody>
                    <a:bodyPr/>
                    <a:lstStyle/>
                    <a:p>
                      <a:pPr>
                        <a:buNone/>
                      </a:pPr>
                      <a:r>
                        <a:rPr lang="zh-CN" altLang="en-US" sz="2000">
                          <a:latin typeface="宋体" panose="02010600030101010101" pitchFamily="2" charset="-122"/>
                          <a:ea typeface="宋体" panose="02010600030101010101" pitchFamily="2" charset="-122"/>
                        </a:rPr>
                        <a:t>项目文件</a:t>
                      </a:r>
                    </a:p>
                  </a:txBody>
                  <a:tcPr/>
                </a:tc>
                <a:tc>
                  <a:txBody>
                    <a:bodyPr/>
                    <a:lstStyle/>
                    <a:p>
                      <a:pPr>
                        <a:buNone/>
                      </a:pPr>
                      <a:r>
                        <a:rPr lang="zh-CN" altLang="en-US" sz="2000">
                          <a:latin typeface="宋体" panose="02010600030101010101" pitchFamily="2" charset="-122"/>
                          <a:ea typeface="宋体" panose="02010600030101010101" pitchFamily="2" charset="-122"/>
                        </a:rPr>
                        <a:t>验收标准</a:t>
                      </a:r>
                    </a:p>
                  </a:txBody>
                  <a:tcPr/>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项目章程</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文档规范，内容翔实</a:t>
                      </a: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可行性分析报告</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总体项目计划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质量保证计划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系统设计计划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需求变更控制文档</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系统编码与实现计划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测试计划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工程部署计划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培训计划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系统维护计划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项目总体报告</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bl>
          </a:graphicData>
        </a:graphic>
      </p:graphicFrame>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文档及验收标准</a:t>
            </a:r>
          </a:p>
        </p:txBody>
      </p:sp>
    </p:spTree>
  </p:cSld>
  <p:clrMapOvr>
    <a:masterClrMapping/>
  </p:clrMapOvr>
  <mc:AlternateContent xmlns:mc="http://schemas.openxmlformats.org/markup-compatibility/2006" xmlns:p14="http://schemas.microsoft.com/office/powerpoint/2010/main">
    <mc:Choice Requires="p14">
      <p:transition spd="slow" p14:dur="1250">
        <p:fad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7" presetClass="entr" presetSubtype="10"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p:cNvSpPr>
            <a:spLocks noGrp="1"/>
          </p:cNvSpPr>
          <p:nvPr>
            <p:ph type="body" sz="quarter" idx="4294967295"/>
          </p:nvPr>
        </p:nvSpPr>
        <p:spPr>
          <a:xfrm>
            <a:off x="1598295" y="4756150"/>
            <a:ext cx="2868295" cy="516255"/>
          </a:xfrm>
          <a:prstGeom prst="rect">
            <a:avLst/>
          </a:prstGeom>
        </p:spPr>
        <p:txBody>
          <a:bodyPr vert="horz" wrap="square" lIns="0" tIns="0" rIns="0" bIns="0" rtlCol="0">
            <a:spAutoFit/>
          </a:bodyPr>
          <a:lstStyle/>
          <a:p>
            <a:pPr marL="0" indent="0" algn="just">
              <a:lnSpc>
                <a:spcPct val="120000"/>
              </a:lnSpc>
              <a:buNone/>
            </a:pPr>
            <a:r>
              <a:rPr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2017年10月11日</a:t>
            </a:r>
          </a:p>
        </p:txBody>
      </p:sp>
      <p:sp>
        <p:nvSpPr>
          <p:cNvPr id="13" name="Text Placeholder 12"/>
          <p:cNvSpPr>
            <a:spLocks noGrp="1"/>
          </p:cNvSpPr>
          <p:nvPr>
            <p:ph type="body" sz="quarter" idx="4294967295"/>
          </p:nvPr>
        </p:nvSpPr>
        <p:spPr>
          <a:xfrm>
            <a:off x="8989060" y="4022725"/>
            <a:ext cx="2609215" cy="516255"/>
          </a:xfrm>
          <a:prstGeom prst="rect">
            <a:avLst/>
          </a:prstGeom>
        </p:spPr>
        <p:txBody>
          <a:bodyPr vert="horz" wrap="square" lIns="0" tIns="0" rIns="0" bIns="0" rtlCol="0">
            <a:spAutoFit/>
          </a:bodyPr>
          <a:lstStyle/>
          <a:p>
            <a:pPr marL="0" indent="0" algn="just">
              <a:lnSpc>
                <a:spcPct val="120000"/>
              </a:lnSpc>
              <a:buNone/>
            </a:pPr>
            <a:r>
              <a:rPr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2018年1月3日</a:t>
            </a:r>
          </a:p>
        </p:txBody>
      </p:sp>
      <p:grpSp>
        <p:nvGrpSpPr>
          <p:cNvPr id="10" name="Group 9"/>
          <p:cNvGrpSpPr/>
          <p:nvPr/>
        </p:nvGrpSpPr>
        <p:grpSpPr>
          <a:xfrm>
            <a:off x="4842453" y="2347790"/>
            <a:ext cx="3743604" cy="3704526"/>
            <a:chOff x="9988635" y="4910465"/>
            <a:chExt cx="5069416" cy="5016501"/>
          </a:xfrm>
        </p:grpSpPr>
        <p:sp>
          <p:nvSpPr>
            <p:cNvPr id="4" name="Freeform 3"/>
            <p:cNvSpPr/>
            <p:nvPr/>
          </p:nvSpPr>
          <p:spPr bwMode="auto">
            <a:xfrm>
              <a:off x="10483935" y="4910465"/>
              <a:ext cx="3297767" cy="3388784"/>
            </a:xfrm>
            <a:custGeom>
              <a:avLst/>
              <a:gdLst>
                <a:gd name="T0" fmla="*/ 547 w 1071"/>
                <a:gd name="T1" fmla="*/ 0 h 1101"/>
                <a:gd name="T2" fmla="*/ 0 w 1071"/>
                <a:gd name="T3" fmla="*/ 547 h 1101"/>
                <a:gd name="T4" fmla="*/ 263 w 1071"/>
                <a:gd name="T5" fmla="*/ 1015 h 1101"/>
                <a:gd name="T6" fmla="*/ 213 w 1071"/>
                <a:gd name="T7" fmla="*/ 1101 h 1101"/>
                <a:gd name="T8" fmla="*/ 604 w 1071"/>
                <a:gd name="T9" fmla="*/ 1101 h 1101"/>
                <a:gd name="T10" fmla="*/ 409 w 1071"/>
                <a:gd name="T11" fmla="*/ 762 h 1101"/>
                <a:gd name="T12" fmla="*/ 359 w 1071"/>
                <a:gd name="T13" fmla="*/ 847 h 1101"/>
                <a:gd name="T14" fmla="*/ 193 w 1071"/>
                <a:gd name="T15" fmla="*/ 547 h 1101"/>
                <a:gd name="T16" fmla="*/ 547 w 1071"/>
                <a:gd name="T17" fmla="*/ 194 h 1101"/>
                <a:gd name="T18" fmla="*/ 859 w 1071"/>
                <a:gd name="T19" fmla="*/ 381 h 1101"/>
                <a:gd name="T20" fmla="*/ 938 w 1071"/>
                <a:gd name="T21" fmla="*/ 375 h 1101"/>
                <a:gd name="T22" fmla="*/ 1071 w 1071"/>
                <a:gd name="T23" fmla="*/ 390 h 1101"/>
                <a:gd name="T24" fmla="*/ 547 w 1071"/>
                <a:gd name="T25" fmla="*/ 0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1" h="1101">
                  <a:moveTo>
                    <a:pt x="547" y="0"/>
                  </a:moveTo>
                  <a:cubicBezTo>
                    <a:pt x="245" y="0"/>
                    <a:pt x="0" y="245"/>
                    <a:pt x="0" y="547"/>
                  </a:cubicBezTo>
                  <a:cubicBezTo>
                    <a:pt x="0" y="745"/>
                    <a:pt x="105" y="919"/>
                    <a:pt x="263" y="1015"/>
                  </a:cubicBezTo>
                  <a:cubicBezTo>
                    <a:pt x="213" y="1101"/>
                    <a:pt x="213" y="1101"/>
                    <a:pt x="213" y="1101"/>
                  </a:cubicBezTo>
                  <a:cubicBezTo>
                    <a:pt x="604" y="1101"/>
                    <a:pt x="604" y="1101"/>
                    <a:pt x="604" y="1101"/>
                  </a:cubicBezTo>
                  <a:cubicBezTo>
                    <a:pt x="409" y="762"/>
                    <a:pt x="409" y="762"/>
                    <a:pt x="409" y="762"/>
                  </a:cubicBezTo>
                  <a:cubicBezTo>
                    <a:pt x="359" y="847"/>
                    <a:pt x="359" y="847"/>
                    <a:pt x="359" y="847"/>
                  </a:cubicBezTo>
                  <a:cubicBezTo>
                    <a:pt x="260" y="785"/>
                    <a:pt x="193" y="674"/>
                    <a:pt x="193" y="547"/>
                  </a:cubicBezTo>
                  <a:cubicBezTo>
                    <a:pt x="193" y="352"/>
                    <a:pt x="352" y="194"/>
                    <a:pt x="547" y="194"/>
                  </a:cubicBezTo>
                  <a:cubicBezTo>
                    <a:pt x="682" y="194"/>
                    <a:pt x="799" y="269"/>
                    <a:pt x="859" y="381"/>
                  </a:cubicBezTo>
                  <a:cubicBezTo>
                    <a:pt x="885" y="377"/>
                    <a:pt x="911" y="375"/>
                    <a:pt x="938" y="375"/>
                  </a:cubicBezTo>
                  <a:cubicBezTo>
                    <a:pt x="984" y="375"/>
                    <a:pt x="1029" y="380"/>
                    <a:pt x="1071" y="390"/>
                  </a:cubicBezTo>
                  <a:cubicBezTo>
                    <a:pt x="1004" y="165"/>
                    <a:pt x="795" y="0"/>
                    <a:pt x="547" y="0"/>
                  </a:cubicBez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5" name="Freeform 4"/>
            <p:cNvSpPr/>
            <p:nvPr/>
          </p:nvSpPr>
          <p:spPr bwMode="auto">
            <a:xfrm>
              <a:off x="11777218" y="6144481"/>
              <a:ext cx="3280833" cy="3412067"/>
            </a:xfrm>
            <a:custGeom>
              <a:avLst/>
              <a:gdLst>
                <a:gd name="T0" fmla="*/ 518 w 1065"/>
                <a:gd name="T1" fmla="*/ 14 h 1108"/>
                <a:gd name="T2" fmla="*/ 245 w 1065"/>
                <a:gd name="T3" fmla="*/ 87 h 1108"/>
                <a:gd name="T4" fmla="*/ 195 w 1065"/>
                <a:gd name="T5" fmla="*/ 0 h 1108"/>
                <a:gd name="T6" fmla="*/ 0 w 1065"/>
                <a:gd name="T7" fmla="*/ 339 h 1108"/>
                <a:gd name="T8" fmla="*/ 391 w 1065"/>
                <a:gd name="T9" fmla="*/ 339 h 1108"/>
                <a:gd name="T10" fmla="*/ 342 w 1065"/>
                <a:gd name="T11" fmla="*/ 254 h 1108"/>
                <a:gd name="T12" fmla="*/ 518 w 1065"/>
                <a:gd name="T13" fmla="*/ 208 h 1108"/>
                <a:gd name="T14" fmla="*/ 872 w 1065"/>
                <a:gd name="T15" fmla="*/ 561 h 1108"/>
                <a:gd name="T16" fmla="*/ 518 w 1065"/>
                <a:gd name="T17" fmla="*/ 915 h 1108"/>
                <a:gd name="T18" fmla="*/ 505 w 1065"/>
                <a:gd name="T19" fmla="*/ 915 h 1108"/>
                <a:gd name="T20" fmla="*/ 385 w 1065"/>
                <a:gd name="T21" fmla="*/ 1092 h 1108"/>
                <a:gd name="T22" fmla="*/ 518 w 1065"/>
                <a:gd name="T23" fmla="*/ 1108 h 1108"/>
                <a:gd name="T24" fmla="*/ 1065 w 1065"/>
                <a:gd name="T25" fmla="*/ 561 h 1108"/>
                <a:gd name="T26" fmla="*/ 518 w 1065"/>
                <a:gd name="T27" fmla="*/ 14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5" h="1108">
                  <a:moveTo>
                    <a:pt x="518" y="14"/>
                  </a:moveTo>
                  <a:cubicBezTo>
                    <a:pt x="419" y="14"/>
                    <a:pt x="326" y="41"/>
                    <a:pt x="245" y="87"/>
                  </a:cubicBezTo>
                  <a:cubicBezTo>
                    <a:pt x="195" y="0"/>
                    <a:pt x="195" y="0"/>
                    <a:pt x="195" y="0"/>
                  </a:cubicBezTo>
                  <a:cubicBezTo>
                    <a:pt x="0" y="339"/>
                    <a:pt x="0" y="339"/>
                    <a:pt x="0" y="339"/>
                  </a:cubicBezTo>
                  <a:cubicBezTo>
                    <a:pt x="391" y="339"/>
                    <a:pt x="391" y="339"/>
                    <a:pt x="391" y="339"/>
                  </a:cubicBezTo>
                  <a:cubicBezTo>
                    <a:pt x="342" y="254"/>
                    <a:pt x="342" y="254"/>
                    <a:pt x="342" y="254"/>
                  </a:cubicBezTo>
                  <a:cubicBezTo>
                    <a:pt x="394" y="225"/>
                    <a:pt x="454" y="208"/>
                    <a:pt x="518" y="208"/>
                  </a:cubicBezTo>
                  <a:cubicBezTo>
                    <a:pt x="713" y="208"/>
                    <a:pt x="872" y="366"/>
                    <a:pt x="872" y="561"/>
                  </a:cubicBezTo>
                  <a:cubicBezTo>
                    <a:pt x="872" y="757"/>
                    <a:pt x="713" y="915"/>
                    <a:pt x="518" y="915"/>
                  </a:cubicBezTo>
                  <a:cubicBezTo>
                    <a:pt x="514" y="915"/>
                    <a:pt x="509" y="915"/>
                    <a:pt x="505" y="915"/>
                  </a:cubicBezTo>
                  <a:cubicBezTo>
                    <a:pt x="476" y="981"/>
                    <a:pt x="435" y="1041"/>
                    <a:pt x="385" y="1092"/>
                  </a:cubicBezTo>
                  <a:cubicBezTo>
                    <a:pt x="428" y="1103"/>
                    <a:pt x="472" y="1108"/>
                    <a:pt x="518" y="1108"/>
                  </a:cubicBezTo>
                  <a:cubicBezTo>
                    <a:pt x="820" y="1108"/>
                    <a:pt x="1065" y="863"/>
                    <a:pt x="1065" y="561"/>
                  </a:cubicBezTo>
                  <a:cubicBezTo>
                    <a:pt x="1065" y="259"/>
                    <a:pt x="820" y="14"/>
                    <a:pt x="518" y="14"/>
                  </a:cubicBez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6" name="Freeform 5"/>
            <p:cNvSpPr/>
            <p:nvPr/>
          </p:nvSpPr>
          <p:spPr bwMode="auto">
            <a:xfrm>
              <a:off x="9988635" y="7101215"/>
              <a:ext cx="3644900" cy="2825751"/>
            </a:xfrm>
            <a:custGeom>
              <a:avLst/>
              <a:gdLst>
                <a:gd name="T0" fmla="*/ 1184 w 1184"/>
                <a:gd name="T1" fmla="*/ 388 h 917"/>
                <a:gd name="T2" fmla="*/ 988 w 1184"/>
                <a:gd name="T3" fmla="*/ 49 h 917"/>
                <a:gd name="T4" fmla="*/ 793 w 1184"/>
                <a:gd name="T5" fmla="*/ 388 h 917"/>
                <a:gd name="T6" fmla="*/ 900 w 1184"/>
                <a:gd name="T7" fmla="*/ 388 h 917"/>
                <a:gd name="T8" fmla="*/ 547 w 1184"/>
                <a:gd name="T9" fmla="*/ 724 h 917"/>
                <a:gd name="T10" fmla="*/ 193 w 1184"/>
                <a:gd name="T11" fmla="*/ 370 h 917"/>
                <a:gd name="T12" fmla="*/ 242 w 1184"/>
                <a:gd name="T13" fmla="*/ 192 h 917"/>
                <a:gd name="T14" fmla="*/ 145 w 1184"/>
                <a:gd name="T15" fmla="*/ 0 h 917"/>
                <a:gd name="T16" fmla="*/ 0 w 1184"/>
                <a:gd name="T17" fmla="*/ 370 h 917"/>
                <a:gd name="T18" fmla="*/ 547 w 1184"/>
                <a:gd name="T19" fmla="*/ 917 h 917"/>
                <a:gd name="T20" fmla="*/ 1094 w 1184"/>
                <a:gd name="T21" fmla="*/ 388 h 917"/>
                <a:gd name="T22" fmla="*/ 1184 w 1184"/>
                <a:gd name="T23" fmla="*/ 388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84" h="917">
                  <a:moveTo>
                    <a:pt x="1184" y="388"/>
                  </a:moveTo>
                  <a:cubicBezTo>
                    <a:pt x="988" y="49"/>
                    <a:pt x="988" y="49"/>
                    <a:pt x="988" y="49"/>
                  </a:cubicBezTo>
                  <a:cubicBezTo>
                    <a:pt x="793" y="388"/>
                    <a:pt x="793" y="388"/>
                    <a:pt x="793" y="388"/>
                  </a:cubicBezTo>
                  <a:cubicBezTo>
                    <a:pt x="900" y="388"/>
                    <a:pt x="900" y="388"/>
                    <a:pt x="900" y="388"/>
                  </a:cubicBezTo>
                  <a:cubicBezTo>
                    <a:pt x="891" y="575"/>
                    <a:pt x="737" y="724"/>
                    <a:pt x="547" y="724"/>
                  </a:cubicBezTo>
                  <a:cubicBezTo>
                    <a:pt x="352" y="724"/>
                    <a:pt x="193" y="566"/>
                    <a:pt x="193" y="370"/>
                  </a:cubicBezTo>
                  <a:cubicBezTo>
                    <a:pt x="193" y="305"/>
                    <a:pt x="211" y="244"/>
                    <a:pt x="242" y="192"/>
                  </a:cubicBezTo>
                  <a:cubicBezTo>
                    <a:pt x="198" y="134"/>
                    <a:pt x="165" y="69"/>
                    <a:pt x="145" y="0"/>
                  </a:cubicBezTo>
                  <a:cubicBezTo>
                    <a:pt x="55" y="97"/>
                    <a:pt x="0" y="227"/>
                    <a:pt x="0" y="370"/>
                  </a:cubicBezTo>
                  <a:cubicBezTo>
                    <a:pt x="0" y="672"/>
                    <a:pt x="245" y="917"/>
                    <a:pt x="547" y="917"/>
                  </a:cubicBezTo>
                  <a:cubicBezTo>
                    <a:pt x="843" y="917"/>
                    <a:pt x="1085" y="682"/>
                    <a:pt x="1094" y="388"/>
                  </a:cubicBezTo>
                  <a:lnTo>
                    <a:pt x="1184" y="388"/>
                  </a:ln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7" name="TextBox 6"/>
            <p:cNvSpPr txBox="1"/>
            <p:nvPr/>
          </p:nvSpPr>
          <p:spPr>
            <a:xfrm rot="18978467">
              <a:off x="10746309" y="5519640"/>
              <a:ext cx="1366259" cy="508848"/>
            </a:xfrm>
            <a:prstGeom prst="rect">
              <a:avLst/>
            </a:prstGeom>
            <a:noFill/>
          </p:spPr>
          <p:txBody>
            <a:bodyPr wrap="none" rtlCol="0" anchor="ctr">
              <a:prstTxWarp prst="textArchUp">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项目批准者</a:t>
              </a:r>
            </a:p>
          </p:txBody>
        </p:sp>
        <p:sp>
          <p:nvSpPr>
            <p:cNvPr id="8" name="TextBox 7"/>
            <p:cNvSpPr txBox="1"/>
            <p:nvPr/>
          </p:nvSpPr>
          <p:spPr>
            <a:xfrm>
              <a:off x="10861134" y="9105070"/>
              <a:ext cx="1645320"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项目批准日期</a:t>
              </a:r>
            </a:p>
          </p:txBody>
        </p:sp>
        <p:sp>
          <p:nvSpPr>
            <p:cNvPr id="9" name="TextBox 8"/>
            <p:cNvSpPr txBox="1"/>
            <p:nvPr/>
          </p:nvSpPr>
          <p:spPr>
            <a:xfrm rot="17644843">
              <a:off x="13516862" y="8044825"/>
              <a:ext cx="1748521"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项目截止日期</a:t>
              </a:r>
            </a:p>
          </p:txBody>
        </p:sp>
      </p:grpSp>
      <p:sp>
        <p:nvSpPr>
          <p:cNvPr id="1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14"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项目概述</a:t>
            </a:r>
          </a:p>
        </p:txBody>
      </p:sp>
      <p:sp>
        <p:nvSpPr>
          <p:cNvPr id="3" name="Text Placeholder 16"/>
          <p:cNvSpPr>
            <a:spLocks noGrp="1"/>
          </p:cNvSpPr>
          <p:nvPr/>
        </p:nvSpPr>
        <p:spPr>
          <a:xfrm>
            <a:off x="1845945" y="274256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just">
              <a:lnSpc>
                <a:spcPct val="120000"/>
              </a:lnSpc>
              <a:buNone/>
            </a:pPr>
            <a:r>
              <a:rPr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杨枨、侯宏仑老师</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2000"/>
                                        <p:tgtEl>
                                          <p:spTgt spid="10"/>
                                        </p:tgtEl>
                                      </p:cBhvr>
                                    </p:animEffect>
                                  </p:childTnLst>
                                </p:cTn>
                              </p:par>
                            </p:childTnLst>
                          </p:cTn>
                        </p:par>
                        <p:par>
                          <p:cTn id="8" fill="hold">
                            <p:stCondLst>
                              <p:cond delay="2000"/>
                            </p:stCondLst>
                            <p:childTnLst>
                              <p:par>
                                <p:cTn id="9" presetID="2" presetClass="entr" presetSubtype="8"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2500"/>
                            </p:stCondLst>
                            <p:childTnLst>
                              <p:par>
                                <p:cTn id="14" presetID="2" presetClass="entr" presetSubtype="2" fill="hold" grpId="0" nodeType="afterEffect">
                                  <p:stCondLst>
                                    <p:cond delay="0"/>
                                  </p:stCondLst>
                                  <p:childTnLst>
                                    <p:set>
                                      <p:cBhvr>
                                        <p:cTn id="15" dur="1" fill="hold">
                                          <p:stCondLst>
                                            <p:cond delay="0"/>
                                          </p:stCondLst>
                                        </p:cTn>
                                        <p:tgtEl>
                                          <p:spTgt spid="13">
                                            <p:txEl>
                                              <p:pRg st="0" end="0"/>
                                            </p:txEl>
                                          </p:spTgt>
                                        </p:tgtEl>
                                        <p:attrNameLst>
                                          <p:attrName>style.visibility</p:attrName>
                                        </p:attrNameLst>
                                      </p:cBhvr>
                                      <p:to>
                                        <p:strVal val="visible"/>
                                      </p:to>
                                    </p:set>
                                    <p:anim calcmode="lin" valueType="num">
                                      <p:cBhvr additive="base">
                                        <p:cTn id="16" dur="500" fill="hold"/>
                                        <p:tgtEl>
                                          <p:spTgt spid="13">
                                            <p:txEl>
                                              <p:pRg st="0" end="0"/>
                                            </p:txEl>
                                          </p:spTgt>
                                        </p:tgtEl>
                                        <p:attrNameLst>
                                          <p:attrName>ppt_x</p:attrName>
                                        </p:attrNameLst>
                                      </p:cBhvr>
                                      <p:tavLst>
                                        <p:tav tm="0">
                                          <p:val>
                                            <p:strVal val="1+#ppt_w/2"/>
                                          </p:val>
                                        </p:tav>
                                        <p:tav tm="100000">
                                          <p:val>
                                            <p:strVal val="#ppt_x"/>
                                          </p:val>
                                        </p:tav>
                                      </p:tavLst>
                                    </p:anim>
                                    <p:anim calcmode="lin" valueType="num">
                                      <p:cBhvr additive="base">
                                        <p:cTn id="17" dur="500" fill="hold"/>
                                        <p:tgtEl>
                                          <p:spTgt spid="13">
                                            <p:txEl>
                                              <p:pRg st="0" end="0"/>
                                            </p:txEl>
                                          </p:spTgt>
                                        </p:tgtEl>
                                        <p:attrNameLst>
                                          <p:attrName>ppt_y</p:attrName>
                                        </p:attrNameLst>
                                      </p:cBhvr>
                                      <p:tavLst>
                                        <p:tav tm="0">
                                          <p:val>
                                            <p:strVal val="#ppt_y"/>
                                          </p:val>
                                        </p:tav>
                                        <p:tav tm="100000">
                                          <p:val>
                                            <p:strVal val="#ppt_y"/>
                                          </p:val>
                                        </p:tav>
                                      </p:tavLst>
                                    </p:anim>
                                  </p:childTnLst>
                                </p:cTn>
                              </p:par>
                            </p:childTnLst>
                          </p:cTn>
                        </p:par>
                        <p:par>
                          <p:cTn id="18" fill="hold">
                            <p:stCondLst>
                              <p:cond delay="3000"/>
                            </p:stCondLst>
                            <p:childTnLst>
                              <p:par>
                                <p:cTn id="19" presetID="2" presetClass="entr" presetSubtype="8" fill="hold" grpId="0" nodeType="afterEffect">
                                  <p:stCondLst>
                                    <p:cond delay="0"/>
                                  </p:stCondLst>
                                  <p:childTnLst>
                                    <p:set>
                                      <p:cBhvr>
                                        <p:cTn id="20" dur="1" fill="hold">
                                          <p:stCondLst>
                                            <p:cond delay="0"/>
                                          </p:stCondLst>
                                        </p:cTn>
                                        <p:tgtEl>
                                          <p:spTgt spid="18">
                                            <p:txEl>
                                              <p:pRg st="0" end="0"/>
                                            </p:txEl>
                                          </p:spTgt>
                                        </p:tgtEl>
                                        <p:attrNameLst>
                                          <p:attrName>style.visibility</p:attrName>
                                        </p:attrNameLst>
                                      </p:cBhvr>
                                      <p:to>
                                        <p:strVal val="visible"/>
                                      </p:to>
                                    </p:set>
                                    <p:anim calcmode="lin" valueType="num">
                                      <p:cBhvr additive="base">
                                        <p:cTn id="21" dur="500" fill="hold"/>
                                        <p:tgtEl>
                                          <p:spTgt spid="18">
                                            <p:txEl>
                                              <p:pRg st="0" end="0"/>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18">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P spid="13" grpId="0" build="p"/>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3"/>
                </a:solidFill>
                <a:latin typeface="Arial" panose="020B0604020202020204" pitchFamily="34" charset="0"/>
                <a:ea typeface="微软雅黑" panose="020B0503020204020204" pitchFamily="34" charset="-122"/>
                <a:sym typeface="Arial" panose="020B0604020202020204" pitchFamily="34" charset="0"/>
              </a:rPr>
              <a:t>03</a:t>
            </a:r>
          </a:p>
        </p:txBody>
      </p:sp>
      <p:sp>
        <p:nvSpPr>
          <p:cNvPr id="6152" name="椭圆 3088"/>
          <p:cNvSpPr>
            <a:spLocks noChangeArrowheads="1"/>
          </p:cNvSpPr>
          <p:nvPr/>
        </p:nvSpPr>
        <p:spPr bwMode="auto">
          <a:xfrm>
            <a:off x="1626429" y="4325081"/>
            <a:ext cx="169655" cy="169655"/>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3"/>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项目干系人相关内容，人力资源管理和项目职责</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39"/>
          <p:cNvGrpSpPr/>
          <p:nvPr/>
        </p:nvGrpSpPr>
        <p:grpSpPr>
          <a:xfrm>
            <a:off x="7221159" y="2223133"/>
            <a:ext cx="692092" cy="692092"/>
            <a:chOff x="6369311" y="2040370"/>
            <a:chExt cx="755703" cy="755703"/>
          </a:xfrm>
        </p:grpSpPr>
        <p:sp>
          <p:nvSpPr>
            <p:cNvPr id="8" name="Oval 7"/>
            <p:cNvSpPr/>
            <p:nvPr/>
          </p:nvSpPr>
          <p:spPr>
            <a:xfrm>
              <a:off x="6369311" y="2040370"/>
              <a:ext cx="755703" cy="7557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TextBox 11"/>
            <p:cNvSpPr txBox="1"/>
            <p:nvPr/>
          </p:nvSpPr>
          <p:spPr>
            <a:xfrm>
              <a:off x="6585608" y="2208373"/>
              <a:ext cx="323107" cy="421565"/>
            </a:xfrm>
            <a:prstGeom prst="rect">
              <a:avLst/>
            </a:prstGeom>
            <a:noFill/>
          </p:spPr>
          <p:txBody>
            <a:bodyPr wrap="none" rtlCol="0">
              <a:spAutoFit/>
            </a:bodyPr>
            <a:lstStyle/>
            <a:p>
              <a:pPr algn="just">
                <a:lnSpc>
                  <a:spcPct val="120000"/>
                </a:lnSpc>
              </a:pPr>
              <a:r>
                <a:rPr lang="en-US" sz="16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a:t>
              </a:r>
            </a:p>
          </p:txBody>
        </p:sp>
      </p:grpSp>
      <p:grpSp>
        <p:nvGrpSpPr>
          <p:cNvPr id="41" name="Group 40"/>
          <p:cNvGrpSpPr/>
          <p:nvPr/>
        </p:nvGrpSpPr>
        <p:grpSpPr>
          <a:xfrm>
            <a:off x="7221159" y="3095074"/>
            <a:ext cx="692092" cy="692092"/>
            <a:chOff x="6369311" y="2992454"/>
            <a:chExt cx="755703" cy="755703"/>
          </a:xfrm>
        </p:grpSpPr>
        <p:sp>
          <p:nvSpPr>
            <p:cNvPr id="9" name="Oval 8"/>
            <p:cNvSpPr/>
            <p:nvPr/>
          </p:nvSpPr>
          <p:spPr>
            <a:xfrm>
              <a:off x="6369311" y="2992454"/>
              <a:ext cx="755703" cy="7557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TextBox 12"/>
            <p:cNvSpPr txBox="1"/>
            <p:nvPr/>
          </p:nvSpPr>
          <p:spPr>
            <a:xfrm>
              <a:off x="6585608" y="3160455"/>
              <a:ext cx="323107" cy="421565"/>
            </a:xfrm>
            <a:prstGeom prst="rect">
              <a:avLst/>
            </a:prstGeom>
            <a:noFill/>
          </p:spPr>
          <p:txBody>
            <a:bodyPr wrap="none" rtlCol="0">
              <a:spAutoFit/>
            </a:bodyPr>
            <a:lstStyle/>
            <a:p>
              <a:pPr algn="just">
                <a:lnSpc>
                  <a:spcPct val="120000"/>
                </a:lnSpc>
              </a:pPr>
              <a:r>
                <a:rPr lang="en-US"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a:t>
              </a:r>
            </a:p>
          </p:txBody>
        </p:sp>
      </p:grpSp>
      <p:grpSp>
        <p:nvGrpSpPr>
          <p:cNvPr id="42" name="Group 41"/>
          <p:cNvGrpSpPr/>
          <p:nvPr/>
        </p:nvGrpSpPr>
        <p:grpSpPr>
          <a:xfrm>
            <a:off x="7221159" y="3967015"/>
            <a:ext cx="692092" cy="692092"/>
            <a:chOff x="6369310" y="3944537"/>
            <a:chExt cx="755703" cy="755703"/>
          </a:xfrm>
        </p:grpSpPr>
        <p:sp>
          <p:nvSpPr>
            <p:cNvPr id="11" name="Oval 10"/>
            <p:cNvSpPr/>
            <p:nvPr/>
          </p:nvSpPr>
          <p:spPr>
            <a:xfrm>
              <a:off x="6369310" y="3944537"/>
              <a:ext cx="755703" cy="7557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TextBox 13"/>
            <p:cNvSpPr txBox="1"/>
            <p:nvPr/>
          </p:nvSpPr>
          <p:spPr>
            <a:xfrm>
              <a:off x="6585607" y="4114593"/>
              <a:ext cx="323107" cy="421565"/>
            </a:xfrm>
            <a:prstGeom prst="rect">
              <a:avLst/>
            </a:prstGeom>
            <a:noFill/>
          </p:spPr>
          <p:txBody>
            <a:bodyPr wrap="none" rtlCol="0">
              <a:spAutoFit/>
            </a:bodyPr>
            <a:lstStyle/>
            <a:p>
              <a:pPr algn="just">
                <a:lnSpc>
                  <a:spcPct val="120000"/>
                </a:lnSpc>
              </a:pPr>
              <a:r>
                <a:rPr lang="en-US"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a:t>
              </a:r>
            </a:p>
          </p:txBody>
        </p:sp>
      </p:grpSp>
      <p:grpSp>
        <p:nvGrpSpPr>
          <p:cNvPr id="43" name="Group 42"/>
          <p:cNvGrpSpPr/>
          <p:nvPr/>
        </p:nvGrpSpPr>
        <p:grpSpPr>
          <a:xfrm>
            <a:off x="7221159" y="4842716"/>
            <a:ext cx="692092" cy="692092"/>
            <a:chOff x="6369311" y="4900725"/>
            <a:chExt cx="755703" cy="755703"/>
          </a:xfrm>
        </p:grpSpPr>
        <p:sp>
          <p:nvSpPr>
            <p:cNvPr id="10" name="Oval 9"/>
            <p:cNvSpPr/>
            <p:nvPr/>
          </p:nvSpPr>
          <p:spPr>
            <a:xfrm>
              <a:off x="6369311" y="4900725"/>
              <a:ext cx="755703" cy="75570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Box 14"/>
            <p:cNvSpPr txBox="1"/>
            <p:nvPr/>
          </p:nvSpPr>
          <p:spPr>
            <a:xfrm>
              <a:off x="6585608" y="5068728"/>
              <a:ext cx="323107" cy="421565"/>
            </a:xfrm>
            <a:prstGeom prst="rect">
              <a:avLst/>
            </a:prstGeom>
            <a:noFill/>
          </p:spPr>
          <p:txBody>
            <a:bodyPr wrap="none" rtlCol="0">
              <a:spAutoFit/>
            </a:bodyPr>
            <a:lstStyle/>
            <a:p>
              <a:pPr algn="just">
                <a:lnSpc>
                  <a:spcPct val="120000"/>
                </a:lnSpc>
              </a:pPr>
              <a:r>
                <a:rPr lang="en-US"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4</a:t>
              </a:r>
            </a:p>
          </p:txBody>
        </p:sp>
      </p:grpSp>
      <p:grpSp>
        <p:nvGrpSpPr>
          <p:cNvPr id="37" name="Group 36"/>
          <p:cNvGrpSpPr/>
          <p:nvPr/>
        </p:nvGrpSpPr>
        <p:grpSpPr>
          <a:xfrm>
            <a:off x="8116038" y="3103221"/>
            <a:ext cx="3045194" cy="3532017"/>
            <a:chOff x="7346437" y="3001349"/>
            <a:chExt cx="3325083" cy="3856651"/>
          </a:xfrm>
        </p:grpSpPr>
        <p:sp>
          <p:nvSpPr>
            <p:cNvPr id="6" name="Freeform 5"/>
            <p:cNvSpPr/>
            <p:nvPr/>
          </p:nvSpPr>
          <p:spPr>
            <a:xfrm rot="16200000">
              <a:off x="7080653" y="3267133"/>
              <a:ext cx="3856651" cy="3325083"/>
            </a:xfrm>
            <a:custGeom>
              <a:avLst/>
              <a:gdLst>
                <a:gd name="connsiteX0" fmla="*/ 4242316 w 4242316"/>
                <a:gd name="connsiteY0" fmla="*/ 562708 h 3657591"/>
                <a:gd name="connsiteX1" fmla="*/ 4117817 w 4242316"/>
                <a:gd name="connsiteY1" fmla="*/ 562708 h 3657591"/>
                <a:gd name="connsiteX2" fmla="*/ 4117817 w 4242316"/>
                <a:gd name="connsiteY2" fmla="*/ 3094883 h 3657591"/>
                <a:gd name="connsiteX3" fmla="*/ 3555109 w 4242316"/>
                <a:gd name="connsiteY3" fmla="*/ 3657591 h 3657591"/>
                <a:gd name="connsiteX4" fmla="*/ 0 w 4242316"/>
                <a:gd name="connsiteY4" fmla="*/ 3657591 h 3657591"/>
                <a:gd name="connsiteX5" fmla="*/ 0 w 4242316"/>
                <a:gd name="connsiteY5" fmla="*/ 3094883 h 3657591"/>
                <a:gd name="connsiteX6" fmla="*/ 3555109 w 4242316"/>
                <a:gd name="connsiteY6" fmla="*/ 3094883 h 3657591"/>
                <a:gd name="connsiteX7" fmla="*/ 3555109 w 4242316"/>
                <a:gd name="connsiteY7" fmla="*/ 562708 h 3657591"/>
                <a:gd name="connsiteX8" fmla="*/ 3430609 w 4242316"/>
                <a:gd name="connsiteY8" fmla="*/ 562708 h 3657591"/>
                <a:gd name="connsiteX9" fmla="*/ 3836463 w 4242316"/>
                <a:gd name="connsiteY9" fmla="*/ 0 h 3657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42316" h="3657591">
                  <a:moveTo>
                    <a:pt x="4242316" y="562708"/>
                  </a:moveTo>
                  <a:lnTo>
                    <a:pt x="4117817" y="562708"/>
                  </a:lnTo>
                  <a:lnTo>
                    <a:pt x="4117817" y="3094883"/>
                  </a:lnTo>
                  <a:lnTo>
                    <a:pt x="3555109" y="3657591"/>
                  </a:lnTo>
                  <a:lnTo>
                    <a:pt x="0" y="3657591"/>
                  </a:lnTo>
                  <a:lnTo>
                    <a:pt x="0" y="3094883"/>
                  </a:lnTo>
                  <a:lnTo>
                    <a:pt x="3555109" y="3094883"/>
                  </a:lnTo>
                  <a:lnTo>
                    <a:pt x="3555109" y="562708"/>
                  </a:lnTo>
                  <a:lnTo>
                    <a:pt x="3430609" y="562708"/>
                  </a:lnTo>
                  <a:lnTo>
                    <a:pt x="383646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15"/>
            <p:cNvSpPr>
              <a:spLocks noEditPoints="1"/>
            </p:cNvSpPr>
            <p:nvPr/>
          </p:nvSpPr>
          <p:spPr bwMode="auto">
            <a:xfrm>
              <a:off x="8114763" y="3219375"/>
              <a:ext cx="352166" cy="301858"/>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Group 37"/>
          <p:cNvGrpSpPr/>
          <p:nvPr/>
        </p:nvGrpSpPr>
        <p:grpSpPr>
          <a:xfrm>
            <a:off x="8116034" y="3979252"/>
            <a:ext cx="2401021" cy="2655984"/>
            <a:chOff x="7346434" y="3957897"/>
            <a:chExt cx="2621703" cy="2900101"/>
          </a:xfrm>
        </p:grpSpPr>
        <p:sp>
          <p:nvSpPr>
            <p:cNvPr id="5" name="Freeform 4"/>
            <p:cNvSpPr/>
            <p:nvPr/>
          </p:nvSpPr>
          <p:spPr>
            <a:xfrm rot="16200000">
              <a:off x="7207235" y="4097096"/>
              <a:ext cx="2900101" cy="2621703"/>
            </a:xfrm>
            <a:custGeom>
              <a:avLst/>
              <a:gdLst>
                <a:gd name="connsiteX0" fmla="*/ 2496508 w 3190111"/>
                <a:gd name="connsiteY0" fmla="*/ 2321164 h 2883873"/>
                <a:gd name="connsiteX1" fmla="*/ 2496508 w 3190111"/>
                <a:gd name="connsiteY1" fmla="*/ 2883872 h 2883873"/>
                <a:gd name="connsiteX2" fmla="*/ 0 w 3190111"/>
                <a:gd name="connsiteY2" fmla="*/ 2883872 h 2883873"/>
                <a:gd name="connsiteX3" fmla="*/ 0 w 3190111"/>
                <a:gd name="connsiteY3" fmla="*/ 2321164 h 2883873"/>
                <a:gd name="connsiteX4" fmla="*/ 3190111 w 3190111"/>
                <a:gd name="connsiteY4" fmla="*/ 562708 h 2883873"/>
                <a:gd name="connsiteX5" fmla="*/ 3062414 w 3190111"/>
                <a:gd name="connsiteY5" fmla="*/ 562708 h 2883873"/>
                <a:gd name="connsiteX6" fmla="*/ 3062414 w 3190111"/>
                <a:gd name="connsiteY6" fmla="*/ 2321165 h 2883873"/>
                <a:gd name="connsiteX7" fmla="*/ 3065612 w 3190111"/>
                <a:gd name="connsiteY7" fmla="*/ 2321165 h 2883873"/>
                <a:gd name="connsiteX8" fmla="*/ 2499706 w 3190111"/>
                <a:gd name="connsiteY8" fmla="*/ 2883873 h 2883873"/>
                <a:gd name="connsiteX9" fmla="*/ 2499706 w 3190111"/>
                <a:gd name="connsiteY9" fmla="*/ 2321165 h 2883873"/>
                <a:gd name="connsiteX10" fmla="*/ 2499706 w 3190111"/>
                <a:gd name="connsiteY10" fmla="*/ 562708 h 2883873"/>
                <a:gd name="connsiteX11" fmla="*/ 2378404 w 3190111"/>
                <a:gd name="connsiteY11" fmla="*/ 562708 h 2883873"/>
                <a:gd name="connsiteX12" fmla="*/ 2784258 w 3190111"/>
                <a:gd name="connsiteY12" fmla="*/ 0 h 2883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90111" h="2883873">
                  <a:moveTo>
                    <a:pt x="2496508" y="2321164"/>
                  </a:moveTo>
                  <a:lnTo>
                    <a:pt x="2496508" y="2883872"/>
                  </a:lnTo>
                  <a:lnTo>
                    <a:pt x="0" y="2883872"/>
                  </a:lnTo>
                  <a:lnTo>
                    <a:pt x="0" y="2321164"/>
                  </a:lnTo>
                  <a:close/>
                  <a:moveTo>
                    <a:pt x="3190111" y="562708"/>
                  </a:moveTo>
                  <a:lnTo>
                    <a:pt x="3062414" y="562708"/>
                  </a:lnTo>
                  <a:lnTo>
                    <a:pt x="3062414" y="2321165"/>
                  </a:lnTo>
                  <a:lnTo>
                    <a:pt x="3065612" y="2321165"/>
                  </a:lnTo>
                  <a:lnTo>
                    <a:pt x="2499706" y="2883873"/>
                  </a:lnTo>
                  <a:lnTo>
                    <a:pt x="2499706" y="2321165"/>
                  </a:lnTo>
                  <a:lnTo>
                    <a:pt x="2499706" y="562708"/>
                  </a:lnTo>
                  <a:lnTo>
                    <a:pt x="2378404" y="562708"/>
                  </a:lnTo>
                  <a:lnTo>
                    <a:pt x="278425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16"/>
            <p:cNvSpPr>
              <a:spLocks noEditPoints="1"/>
            </p:cNvSpPr>
            <p:nvPr/>
          </p:nvSpPr>
          <p:spPr bwMode="auto">
            <a:xfrm>
              <a:off x="8101752" y="4176428"/>
              <a:ext cx="378190" cy="338289"/>
            </a:xfrm>
            <a:custGeom>
              <a:avLst/>
              <a:gdLst>
                <a:gd name="T0" fmla="*/ 36 w 101"/>
                <a:gd name="T1" fmla="*/ 77 h 90"/>
                <a:gd name="T2" fmla="*/ 39 w 101"/>
                <a:gd name="T3" fmla="*/ 80 h 90"/>
                <a:gd name="T4" fmla="*/ 42 w 101"/>
                <a:gd name="T5" fmla="*/ 80 h 90"/>
                <a:gd name="T6" fmla="*/ 44 w 101"/>
                <a:gd name="T7" fmla="*/ 79 h 90"/>
                <a:gd name="T8" fmla="*/ 46 w 101"/>
                <a:gd name="T9" fmla="*/ 75 h 90"/>
                <a:gd name="T10" fmla="*/ 46 w 101"/>
                <a:gd name="T11" fmla="*/ 75 h 90"/>
                <a:gd name="T12" fmla="*/ 46 w 101"/>
                <a:gd name="T13" fmla="*/ 47 h 90"/>
                <a:gd name="T14" fmla="*/ 30 w 101"/>
                <a:gd name="T15" fmla="*/ 52 h 90"/>
                <a:gd name="T16" fmla="*/ 0 w 101"/>
                <a:gd name="T17" fmla="*/ 52 h 90"/>
                <a:gd name="T18" fmla="*/ 44 w 101"/>
                <a:gd name="T19" fmla="*/ 6 h 90"/>
                <a:gd name="T20" fmla="*/ 46 w 101"/>
                <a:gd name="T21" fmla="*/ 0 h 90"/>
                <a:gd name="T22" fmla="*/ 55 w 101"/>
                <a:gd name="T23" fmla="*/ 0 h 90"/>
                <a:gd name="T24" fmla="*/ 57 w 101"/>
                <a:gd name="T25" fmla="*/ 6 h 90"/>
                <a:gd name="T26" fmla="*/ 101 w 101"/>
                <a:gd name="T27" fmla="*/ 52 h 90"/>
                <a:gd name="T28" fmla="*/ 72 w 101"/>
                <a:gd name="T29" fmla="*/ 52 h 90"/>
                <a:gd name="T30" fmla="*/ 56 w 101"/>
                <a:gd name="T31" fmla="*/ 47 h 90"/>
                <a:gd name="T32" fmla="*/ 56 w 101"/>
                <a:gd name="T33" fmla="*/ 75 h 90"/>
                <a:gd name="T34" fmla="*/ 56 w 101"/>
                <a:gd name="T35" fmla="*/ 75 h 90"/>
                <a:gd name="T36" fmla="*/ 50 w 101"/>
                <a:gd name="T37" fmla="*/ 88 h 90"/>
                <a:gd name="T38" fmla="*/ 43 w 101"/>
                <a:gd name="T39" fmla="*/ 90 h 90"/>
                <a:gd name="T40" fmla="*/ 36 w 101"/>
                <a:gd name="T41" fmla="*/ 89 h 90"/>
                <a:gd name="T42" fmla="*/ 26 w 101"/>
                <a:gd name="T43" fmla="*/ 79 h 90"/>
                <a:gd name="T44" fmla="*/ 36 w 101"/>
                <a:gd name="T45" fmla="*/ 77 h 90"/>
                <a:gd name="T46" fmla="*/ 72 w 101"/>
                <a:gd name="T47" fmla="*/ 43 h 90"/>
                <a:gd name="T48" fmla="*/ 80 w 101"/>
                <a:gd name="T49" fmla="*/ 41 h 90"/>
                <a:gd name="T50" fmla="*/ 57 w 101"/>
                <a:gd name="T51" fmla="*/ 13 h 90"/>
                <a:gd name="T52" fmla="*/ 72 w 101"/>
                <a:gd name="T53" fmla="*/ 43 h 90"/>
                <a:gd name="T54" fmla="*/ 10 w 101"/>
                <a:gd name="T55" fmla="*/ 40 h 90"/>
                <a:gd name="T56" fmla="*/ 20 w 101"/>
                <a:gd name="T57" fmla="*/ 39 h 90"/>
                <a:gd name="T58" fmla="*/ 33 w 101"/>
                <a:gd name="T59" fmla="*/ 16 h 90"/>
                <a:gd name="T60" fmla="*/ 10 w 101"/>
                <a:gd name="T61" fmla="*/ 4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1" h="90">
                  <a:moveTo>
                    <a:pt x="36" y="77"/>
                  </a:moveTo>
                  <a:cubicBezTo>
                    <a:pt x="36" y="78"/>
                    <a:pt x="37" y="79"/>
                    <a:pt x="39" y="80"/>
                  </a:cubicBezTo>
                  <a:cubicBezTo>
                    <a:pt x="40" y="80"/>
                    <a:pt x="41" y="80"/>
                    <a:pt x="42" y="80"/>
                  </a:cubicBezTo>
                  <a:cubicBezTo>
                    <a:pt x="43" y="80"/>
                    <a:pt x="43" y="79"/>
                    <a:pt x="44" y="79"/>
                  </a:cubicBezTo>
                  <a:cubicBezTo>
                    <a:pt x="45" y="78"/>
                    <a:pt x="46" y="77"/>
                    <a:pt x="46" y="75"/>
                  </a:cubicBezTo>
                  <a:cubicBezTo>
                    <a:pt x="46" y="75"/>
                    <a:pt x="46" y="75"/>
                    <a:pt x="46" y="75"/>
                  </a:cubicBezTo>
                  <a:cubicBezTo>
                    <a:pt x="46" y="47"/>
                    <a:pt x="46" y="47"/>
                    <a:pt x="46" y="47"/>
                  </a:cubicBezTo>
                  <a:cubicBezTo>
                    <a:pt x="39" y="47"/>
                    <a:pt x="34" y="49"/>
                    <a:pt x="30" y="52"/>
                  </a:cubicBezTo>
                  <a:cubicBezTo>
                    <a:pt x="19" y="47"/>
                    <a:pt x="9" y="47"/>
                    <a:pt x="0" y="52"/>
                  </a:cubicBezTo>
                  <a:cubicBezTo>
                    <a:pt x="2" y="26"/>
                    <a:pt x="16" y="9"/>
                    <a:pt x="44" y="6"/>
                  </a:cubicBezTo>
                  <a:cubicBezTo>
                    <a:pt x="46" y="0"/>
                    <a:pt x="46" y="0"/>
                    <a:pt x="46" y="0"/>
                  </a:cubicBezTo>
                  <a:cubicBezTo>
                    <a:pt x="55" y="0"/>
                    <a:pt x="55" y="0"/>
                    <a:pt x="55" y="0"/>
                  </a:cubicBezTo>
                  <a:cubicBezTo>
                    <a:pt x="57" y="6"/>
                    <a:pt x="57" y="6"/>
                    <a:pt x="57" y="6"/>
                  </a:cubicBezTo>
                  <a:cubicBezTo>
                    <a:pt x="85" y="9"/>
                    <a:pt x="99" y="26"/>
                    <a:pt x="101" y="52"/>
                  </a:cubicBezTo>
                  <a:cubicBezTo>
                    <a:pt x="92" y="47"/>
                    <a:pt x="83" y="47"/>
                    <a:pt x="72" y="52"/>
                  </a:cubicBezTo>
                  <a:cubicBezTo>
                    <a:pt x="67" y="49"/>
                    <a:pt x="63" y="47"/>
                    <a:pt x="56" y="47"/>
                  </a:cubicBezTo>
                  <a:cubicBezTo>
                    <a:pt x="56" y="75"/>
                    <a:pt x="56" y="75"/>
                    <a:pt x="56" y="75"/>
                  </a:cubicBezTo>
                  <a:cubicBezTo>
                    <a:pt x="56" y="75"/>
                    <a:pt x="56" y="75"/>
                    <a:pt x="56" y="75"/>
                  </a:cubicBezTo>
                  <a:cubicBezTo>
                    <a:pt x="56" y="81"/>
                    <a:pt x="54" y="85"/>
                    <a:pt x="50" y="88"/>
                  </a:cubicBezTo>
                  <a:cubicBezTo>
                    <a:pt x="48" y="89"/>
                    <a:pt x="45" y="90"/>
                    <a:pt x="43" y="90"/>
                  </a:cubicBezTo>
                  <a:cubicBezTo>
                    <a:pt x="40" y="90"/>
                    <a:pt x="38" y="90"/>
                    <a:pt x="36" y="89"/>
                  </a:cubicBezTo>
                  <a:cubicBezTo>
                    <a:pt x="31" y="88"/>
                    <a:pt x="27" y="84"/>
                    <a:pt x="26" y="79"/>
                  </a:cubicBezTo>
                  <a:cubicBezTo>
                    <a:pt x="36" y="77"/>
                    <a:pt x="36" y="77"/>
                    <a:pt x="36" y="77"/>
                  </a:cubicBezTo>
                  <a:close/>
                  <a:moveTo>
                    <a:pt x="72" y="43"/>
                  </a:moveTo>
                  <a:cubicBezTo>
                    <a:pt x="75" y="42"/>
                    <a:pt x="77" y="41"/>
                    <a:pt x="80" y="41"/>
                  </a:cubicBezTo>
                  <a:cubicBezTo>
                    <a:pt x="78" y="23"/>
                    <a:pt x="69" y="16"/>
                    <a:pt x="57" y="13"/>
                  </a:cubicBezTo>
                  <a:cubicBezTo>
                    <a:pt x="67" y="20"/>
                    <a:pt x="73" y="29"/>
                    <a:pt x="72" y="43"/>
                  </a:cubicBezTo>
                  <a:close/>
                  <a:moveTo>
                    <a:pt x="10" y="40"/>
                  </a:moveTo>
                  <a:cubicBezTo>
                    <a:pt x="14" y="40"/>
                    <a:pt x="17" y="40"/>
                    <a:pt x="20" y="39"/>
                  </a:cubicBezTo>
                  <a:cubicBezTo>
                    <a:pt x="25" y="31"/>
                    <a:pt x="29" y="23"/>
                    <a:pt x="33" y="16"/>
                  </a:cubicBezTo>
                  <a:cubicBezTo>
                    <a:pt x="20" y="19"/>
                    <a:pt x="13" y="27"/>
                    <a:pt x="10" y="40"/>
                  </a:cubicBez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Group 35"/>
          <p:cNvGrpSpPr/>
          <p:nvPr/>
        </p:nvGrpSpPr>
        <p:grpSpPr>
          <a:xfrm>
            <a:off x="8116037" y="2231279"/>
            <a:ext cx="3689367" cy="4403959"/>
            <a:chOff x="7346438" y="2049265"/>
            <a:chExt cx="4028463" cy="4808735"/>
          </a:xfrm>
        </p:grpSpPr>
        <p:sp>
          <p:nvSpPr>
            <p:cNvPr id="7" name="Freeform 6"/>
            <p:cNvSpPr/>
            <p:nvPr/>
          </p:nvSpPr>
          <p:spPr>
            <a:xfrm rot="16200000">
              <a:off x="6956302" y="2439401"/>
              <a:ext cx="4808735" cy="4028463"/>
            </a:xfrm>
            <a:custGeom>
              <a:avLst/>
              <a:gdLst>
                <a:gd name="connsiteX0" fmla="*/ 5289608 w 5289608"/>
                <a:gd name="connsiteY0" fmla="*/ 562708 h 4431309"/>
                <a:gd name="connsiteX1" fmla="*/ 5165108 w 5289608"/>
                <a:gd name="connsiteY1" fmla="*/ 562708 h 4431309"/>
                <a:gd name="connsiteX2" fmla="*/ 5165108 w 5289608"/>
                <a:gd name="connsiteY2" fmla="*/ 3868601 h 4431309"/>
                <a:gd name="connsiteX3" fmla="*/ 4602401 w 5289608"/>
                <a:gd name="connsiteY3" fmla="*/ 4431309 h 4431309"/>
                <a:gd name="connsiteX4" fmla="*/ 0 w 5289608"/>
                <a:gd name="connsiteY4" fmla="*/ 4431309 h 4431309"/>
                <a:gd name="connsiteX5" fmla="*/ 0 w 5289608"/>
                <a:gd name="connsiteY5" fmla="*/ 3868601 h 4431309"/>
                <a:gd name="connsiteX6" fmla="*/ 4602401 w 5289608"/>
                <a:gd name="connsiteY6" fmla="*/ 3868601 h 4431309"/>
                <a:gd name="connsiteX7" fmla="*/ 4602401 w 5289608"/>
                <a:gd name="connsiteY7" fmla="*/ 562708 h 4431309"/>
                <a:gd name="connsiteX8" fmla="*/ 4477901 w 5289608"/>
                <a:gd name="connsiteY8" fmla="*/ 562708 h 4431309"/>
                <a:gd name="connsiteX9" fmla="*/ 4883755 w 5289608"/>
                <a:gd name="connsiteY9" fmla="*/ 0 h 443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9608" h="4431309">
                  <a:moveTo>
                    <a:pt x="5289608" y="562708"/>
                  </a:moveTo>
                  <a:lnTo>
                    <a:pt x="5165108" y="562708"/>
                  </a:lnTo>
                  <a:lnTo>
                    <a:pt x="5165108" y="3868601"/>
                  </a:lnTo>
                  <a:lnTo>
                    <a:pt x="4602401" y="4431309"/>
                  </a:lnTo>
                  <a:lnTo>
                    <a:pt x="0" y="4431309"/>
                  </a:lnTo>
                  <a:lnTo>
                    <a:pt x="0" y="3868601"/>
                  </a:lnTo>
                  <a:lnTo>
                    <a:pt x="4602401" y="3868601"/>
                  </a:lnTo>
                  <a:lnTo>
                    <a:pt x="4602401" y="562708"/>
                  </a:lnTo>
                  <a:lnTo>
                    <a:pt x="4477901" y="562708"/>
                  </a:lnTo>
                  <a:lnTo>
                    <a:pt x="488375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17"/>
            <p:cNvSpPr>
              <a:spLocks noEditPoints="1"/>
            </p:cNvSpPr>
            <p:nvPr/>
          </p:nvSpPr>
          <p:spPr bwMode="auto">
            <a:xfrm>
              <a:off x="8120836" y="2231727"/>
              <a:ext cx="369515" cy="372985"/>
            </a:xfrm>
            <a:custGeom>
              <a:avLst/>
              <a:gdLst>
                <a:gd name="T0" fmla="*/ 49 w 99"/>
                <a:gd name="T1" fmla="*/ 0 h 100"/>
                <a:gd name="T2" fmla="*/ 99 w 99"/>
                <a:gd name="T3" fmla="*/ 50 h 100"/>
                <a:gd name="T4" fmla="*/ 49 w 99"/>
                <a:gd name="T5" fmla="*/ 100 h 100"/>
                <a:gd name="T6" fmla="*/ 0 w 99"/>
                <a:gd name="T7" fmla="*/ 50 h 100"/>
                <a:gd name="T8" fmla="*/ 49 w 99"/>
                <a:gd name="T9" fmla="*/ 0 h 100"/>
                <a:gd name="T10" fmla="*/ 45 w 99"/>
                <a:gd name="T11" fmla="*/ 15 h 100"/>
                <a:gd name="T12" fmla="*/ 45 w 99"/>
                <a:gd name="T13" fmla="*/ 44 h 100"/>
                <a:gd name="T14" fmla="*/ 54 w 99"/>
                <a:gd name="T15" fmla="*/ 44 h 100"/>
                <a:gd name="T16" fmla="*/ 54 w 99"/>
                <a:gd name="T17" fmla="*/ 15 h 100"/>
                <a:gd name="T18" fmla="*/ 45 w 99"/>
                <a:gd name="T19" fmla="*/ 15 h 100"/>
                <a:gd name="T20" fmla="*/ 67 w 99"/>
                <a:gd name="T21" fmla="*/ 24 h 100"/>
                <a:gd name="T22" fmla="*/ 61 w 99"/>
                <a:gd name="T23" fmla="*/ 32 h 100"/>
                <a:gd name="T24" fmla="*/ 64 w 99"/>
                <a:gd name="T25" fmla="*/ 35 h 100"/>
                <a:gd name="T26" fmla="*/ 70 w 99"/>
                <a:gd name="T27" fmla="*/ 50 h 100"/>
                <a:gd name="T28" fmla="*/ 64 w 99"/>
                <a:gd name="T29" fmla="*/ 65 h 100"/>
                <a:gd name="T30" fmla="*/ 49 w 99"/>
                <a:gd name="T31" fmla="*/ 71 h 100"/>
                <a:gd name="T32" fmla="*/ 35 w 99"/>
                <a:gd name="T33" fmla="*/ 65 h 100"/>
                <a:gd name="T34" fmla="*/ 28 w 99"/>
                <a:gd name="T35" fmla="*/ 50 h 100"/>
                <a:gd name="T36" fmla="*/ 35 w 99"/>
                <a:gd name="T37" fmla="*/ 35 h 100"/>
                <a:gd name="T38" fmla="*/ 37 w 99"/>
                <a:gd name="T39" fmla="*/ 32 h 100"/>
                <a:gd name="T40" fmla="*/ 31 w 99"/>
                <a:gd name="T41" fmla="*/ 24 h 100"/>
                <a:gd name="T42" fmla="*/ 27 w 99"/>
                <a:gd name="T43" fmla="*/ 28 h 100"/>
                <a:gd name="T44" fmla="*/ 18 w 99"/>
                <a:gd name="T45" fmla="*/ 50 h 100"/>
                <a:gd name="T46" fmla="*/ 27 w 99"/>
                <a:gd name="T47" fmla="*/ 72 h 100"/>
                <a:gd name="T48" fmla="*/ 49 w 99"/>
                <a:gd name="T49" fmla="*/ 81 h 100"/>
                <a:gd name="T50" fmla="*/ 72 w 99"/>
                <a:gd name="T51" fmla="*/ 72 h 100"/>
                <a:gd name="T52" fmla="*/ 81 w 99"/>
                <a:gd name="T53" fmla="*/ 50 h 100"/>
                <a:gd name="T54" fmla="*/ 72 w 99"/>
                <a:gd name="T55" fmla="*/ 28 h 100"/>
                <a:gd name="T56" fmla="*/ 67 w 99"/>
                <a:gd name="T57" fmla="*/ 2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100">
                  <a:moveTo>
                    <a:pt x="49" y="0"/>
                  </a:moveTo>
                  <a:cubicBezTo>
                    <a:pt x="77" y="0"/>
                    <a:pt x="99" y="22"/>
                    <a:pt x="99" y="50"/>
                  </a:cubicBezTo>
                  <a:cubicBezTo>
                    <a:pt x="99" y="77"/>
                    <a:pt x="77" y="100"/>
                    <a:pt x="49" y="100"/>
                  </a:cubicBezTo>
                  <a:cubicBezTo>
                    <a:pt x="22" y="100"/>
                    <a:pt x="0" y="77"/>
                    <a:pt x="0" y="50"/>
                  </a:cubicBezTo>
                  <a:cubicBezTo>
                    <a:pt x="0" y="22"/>
                    <a:pt x="22" y="0"/>
                    <a:pt x="49" y="0"/>
                  </a:cubicBezTo>
                  <a:close/>
                  <a:moveTo>
                    <a:pt x="45" y="15"/>
                  </a:moveTo>
                  <a:cubicBezTo>
                    <a:pt x="45" y="44"/>
                    <a:pt x="45" y="44"/>
                    <a:pt x="45" y="44"/>
                  </a:cubicBezTo>
                  <a:cubicBezTo>
                    <a:pt x="54" y="44"/>
                    <a:pt x="54" y="44"/>
                    <a:pt x="54" y="44"/>
                  </a:cubicBezTo>
                  <a:cubicBezTo>
                    <a:pt x="54" y="15"/>
                    <a:pt x="54" y="15"/>
                    <a:pt x="54" y="15"/>
                  </a:cubicBezTo>
                  <a:cubicBezTo>
                    <a:pt x="45" y="15"/>
                    <a:pt x="45" y="15"/>
                    <a:pt x="45" y="15"/>
                  </a:cubicBezTo>
                  <a:close/>
                  <a:moveTo>
                    <a:pt x="67" y="24"/>
                  </a:moveTo>
                  <a:cubicBezTo>
                    <a:pt x="61" y="32"/>
                    <a:pt x="61" y="32"/>
                    <a:pt x="61" y="32"/>
                  </a:cubicBezTo>
                  <a:cubicBezTo>
                    <a:pt x="62" y="33"/>
                    <a:pt x="63" y="34"/>
                    <a:pt x="64" y="35"/>
                  </a:cubicBezTo>
                  <a:cubicBezTo>
                    <a:pt x="68" y="39"/>
                    <a:pt x="70" y="44"/>
                    <a:pt x="70" y="50"/>
                  </a:cubicBezTo>
                  <a:cubicBezTo>
                    <a:pt x="70" y="55"/>
                    <a:pt x="68" y="61"/>
                    <a:pt x="64" y="65"/>
                  </a:cubicBezTo>
                  <a:cubicBezTo>
                    <a:pt x="60" y="68"/>
                    <a:pt x="55" y="71"/>
                    <a:pt x="49" y="71"/>
                  </a:cubicBezTo>
                  <a:cubicBezTo>
                    <a:pt x="44" y="71"/>
                    <a:pt x="38" y="68"/>
                    <a:pt x="35" y="65"/>
                  </a:cubicBezTo>
                  <a:cubicBezTo>
                    <a:pt x="31" y="61"/>
                    <a:pt x="28" y="55"/>
                    <a:pt x="28" y="50"/>
                  </a:cubicBezTo>
                  <a:cubicBezTo>
                    <a:pt x="28" y="44"/>
                    <a:pt x="31" y="39"/>
                    <a:pt x="35" y="35"/>
                  </a:cubicBezTo>
                  <a:cubicBezTo>
                    <a:pt x="35" y="34"/>
                    <a:pt x="36" y="33"/>
                    <a:pt x="37" y="32"/>
                  </a:cubicBezTo>
                  <a:cubicBezTo>
                    <a:pt x="31" y="24"/>
                    <a:pt x="31" y="24"/>
                    <a:pt x="31" y="24"/>
                  </a:cubicBezTo>
                  <a:cubicBezTo>
                    <a:pt x="30" y="25"/>
                    <a:pt x="29" y="26"/>
                    <a:pt x="27" y="28"/>
                  </a:cubicBezTo>
                  <a:cubicBezTo>
                    <a:pt x="22" y="33"/>
                    <a:pt x="18" y="41"/>
                    <a:pt x="18" y="50"/>
                  </a:cubicBezTo>
                  <a:cubicBezTo>
                    <a:pt x="18" y="58"/>
                    <a:pt x="22" y="66"/>
                    <a:pt x="27" y="72"/>
                  </a:cubicBezTo>
                  <a:cubicBezTo>
                    <a:pt x="33" y="77"/>
                    <a:pt x="41" y="81"/>
                    <a:pt x="49" y="81"/>
                  </a:cubicBezTo>
                  <a:cubicBezTo>
                    <a:pt x="58" y="81"/>
                    <a:pt x="66" y="77"/>
                    <a:pt x="72" y="72"/>
                  </a:cubicBezTo>
                  <a:cubicBezTo>
                    <a:pt x="77" y="66"/>
                    <a:pt x="81" y="58"/>
                    <a:pt x="81" y="50"/>
                  </a:cubicBezTo>
                  <a:cubicBezTo>
                    <a:pt x="81" y="41"/>
                    <a:pt x="77" y="33"/>
                    <a:pt x="72" y="28"/>
                  </a:cubicBezTo>
                  <a:cubicBezTo>
                    <a:pt x="70" y="26"/>
                    <a:pt x="69" y="25"/>
                    <a:pt x="67" y="24"/>
                  </a:cubicBez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9" name="Group 38"/>
          <p:cNvGrpSpPr/>
          <p:nvPr/>
        </p:nvGrpSpPr>
        <p:grpSpPr>
          <a:xfrm>
            <a:off x="8116035" y="4850863"/>
            <a:ext cx="1756845" cy="1784373"/>
            <a:chOff x="7346434" y="4909620"/>
            <a:chExt cx="1918320" cy="1948378"/>
          </a:xfrm>
        </p:grpSpPr>
        <p:sp>
          <p:nvSpPr>
            <p:cNvPr id="4" name="Freeform 3"/>
            <p:cNvSpPr/>
            <p:nvPr/>
          </p:nvSpPr>
          <p:spPr>
            <a:xfrm rot="16200000">
              <a:off x="7331405" y="4924649"/>
              <a:ext cx="1948378" cy="1918320"/>
            </a:xfrm>
            <a:custGeom>
              <a:avLst/>
              <a:gdLst>
                <a:gd name="connsiteX0" fmla="*/ 2143216 w 2143216"/>
                <a:gd name="connsiteY0" fmla="*/ 562708 h 2110152"/>
                <a:gd name="connsiteX1" fmla="*/ 2018715 w 2143216"/>
                <a:gd name="connsiteY1" fmla="*/ 562708 h 2110152"/>
                <a:gd name="connsiteX2" fmla="*/ 2018715 w 2143216"/>
                <a:gd name="connsiteY2" fmla="*/ 1547444 h 2110152"/>
                <a:gd name="connsiteX3" fmla="*/ 1456007 w 2143216"/>
                <a:gd name="connsiteY3" fmla="*/ 2110152 h 2110152"/>
                <a:gd name="connsiteX4" fmla="*/ 1456007 w 2143216"/>
                <a:gd name="connsiteY4" fmla="*/ 2110151 h 2110152"/>
                <a:gd name="connsiteX5" fmla="*/ 0 w 2143216"/>
                <a:gd name="connsiteY5" fmla="*/ 2110151 h 2110152"/>
                <a:gd name="connsiteX6" fmla="*/ 0 w 2143216"/>
                <a:gd name="connsiteY6" fmla="*/ 1547443 h 2110152"/>
                <a:gd name="connsiteX7" fmla="*/ 1456007 w 2143216"/>
                <a:gd name="connsiteY7" fmla="*/ 1547443 h 2110152"/>
                <a:gd name="connsiteX8" fmla="*/ 1456007 w 2143216"/>
                <a:gd name="connsiteY8" fmla="*/ 562708 h 2110152"/>
                <a:gd name="connsiteX9" fmla="*/ 1331509 w 2143216"/>
                <a:gd name="connsiteY9" fmla="*/ 562708 h 2110152"/>
                <a:gd name="connsiteX10" fmla="*/ 1737363 w 2143216"/>
                <a:gd name="connsiteY10" fmla="*/ 0 h 2110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3216" h="2110152">
                  <a:moveTo>
                    <a:pt x="2143216" y="562708"/>
                  </a:moveTo>
                  <a:lnTo>
                    <a:pt x="2018715" y="562708"/>
                  </a:lnTo>
                  <a:lnTo>
                    <a:pt x="2018715" y="1547444"/>
                  </a:lnTo>
                  <a:lnTo>
                    <a:pt x="1456007" y="2110152"/>
                  </a:lnTo>
                  <a:lnTo>
                    <a:pt x="1456007" y="2110151"/>
                  </a:lnTo>
                  <a:lnTo>
                    <a:pt x="0" y="2110151"/>
                  </a:lnTo>
                  <a:lnTo>
                    <a:pt x="0" y="1547443"/>
                  </a:lnTo>
                  <a:lnTo>
                    <a:pt x="1456007" y="1547443"/>
                  </a:lnTo>
                  <a:lnTo>
                    <a:pt x="1456007" y="562708"/>
                  </a:lnTo>
                  <a:lnTo>
                    <a:pt x="1331509" y="562708"/>
                  </a:lnTo>
                  <a:lnTo>
                    <a:pt x="173736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8"/>
            <p:cNvSpPr>
              <a:spLocks noEditPoints="1"/>
            </p:cNvSpPr>
            <p:nvPr/>
          </p:nvSpPr>
          <p:spPr bwMode="auto">
            <a:xfrm>
              <a:off x="8091344" y="5076469"/>
              <a:ext cx="399007" cy="404213"/>
            </a:xfrm>
            <a:custGeom>
              <a:avLst/>
              <a:gdLst>
                <a:gd name="T0" fmla="*/ 94 w 107"/>
                <a:gd name="T1" fmla="*/ 30 h 108"/>
                <a:gd name="T2" fmla="*/ 77 w 107"/>
                <a:gd name="T3" fmla="*/ 95 h 108"/>
                <a:gd name="T4" fmla="*/ 13 w 107"/>
                <a:gd name="T5" fmla="*/ 77 h 108"/>
                <a:gd name="T6" fmla="*/ 30 w 107"/>
                <a:gd name="T7" fmla="*/ 13 h 108"/>
                <a:gd name="T8" fmla="*/ 94 w 107"/>
                <a:gd name="T9" fmla="*/ 30 h 108"/>
                <a:gd name="T10" fmla="*/ 68 w 107"/>
                <a:gd name="T11" fmla="*/ 46 h 108"/>
                <a:gd name="T12" fmla="*/ 68 w 107"/>
                <a:gd name="T13" fmla="*/ 46 h 108"/>
                <a:gd name="T14" fmla="*/ 58 w 107"/>
                <a:gd name="T15" fmla="*/ 38 h 108"/>
                <a:gd name="T16" fmla="*/ 45 w 107"/>
                <a:gd name="T17" fmla="*/ 40 h 108"/>
                <a:gd name="T18" fmla="*/ 45 w 107"/>
                <a:gd name="T19" fmla="*/ 40 h 108"/>
                <a:gd name="T20" fmla="*/ 38 w 107"/>
                <a:gd name="T21" fmla="*/ 50 h 108"/>
                <a:gd name="T22" fmla="*/ 39 w 107"/>
                <a:gd name="T23" fmla="*/ 62 h 108"/>
                <a:gd name="T24" fmla="*/ 39 w 107"/>
                <a:gd name="T25" fmla="*/ 62 h 108"/>
                <a:gd name="T26" fmla="*/ 49 w 107"/>
                <a:gd name="T27" fmla="*/ 69 h 108"/>
                <a:gd name="T28" fmla="*/ 62 w 107"/>
                <a:gd name="T29" fmla="*/ 68 h 108"/>
                <a:gd name="T30" fmla="*/ 62 w 107"/>
                <a:gd name="T31" fmla="*/ 68 h 108"/>
                <a:gd name="T32" fmla="*/ 69 w 107"/>
                <a:gd name="T33" fmla="*/ 58 h 108"/>
                <a:gd name="T34" fmla="*/ 68 w 107"/>
                <a:gd name="T35" fmla="*/ 46 h 108"/>
                <a:gd name="T36" fmla="*/ 63 w 107"/>
                <a:gd name="T37" fmla="*/ 56 h 108"/>
                <a:gd name="T38" fmla="*/ 62 w 107"/>
                <a:gd name="T39" fmla="*/ 49 h 108"/>
                <a:gd name="T40" fmla="*/ 62 w 107"/>
                <a:gd name="T41" fmla="*/ 49 h 108"/>
                <a:gd name="T42" fmla="*/ 56 w 107"/>
                <a:gd name="T43" fmla="*/ 44 h 108"/>
                <a:gd name="T44" fmla="*/ 48 w 107"/>
                <a:gd name="T45" fmla="*/ 45 h 108"/>
                <a:gd name="T46" fmla="*/ 48 w 107"/>
                <a:gd name="T47" fmla="*/ 45 h 108"/>
                <a:gd name="T48" fmla="*/ 44 w 107"/>
                <a:gd name="T49" fmla="*/ 51 h 108"/>
                <a:gd name="T50" fmla="*/ 45 w 107"/>
                <a:gd name="T51" fmla="*/ 59 h 108"/>
                <a:gd name="T52" fmla="*/ 45 w 107"/>
                <a:gd name="T53" fmla="*/ 59 h 108"/>
                <a:gd name="T54" fmla="*/ 51 w 107"/>
                <a:gd name="T55" fmla="*/ 64 h 108"/>
                <a:gd name="T56" fmla="*/ 59 w 107"/>
                <a:gd name="T57" fmla="*/ 63 h 108"/>
                <a:gd name="T58" fmla="*/ 59 w 107"/>
                <a:gd name="T59" fmla="*/ 63 h 108"/>
                <a:gd name="T60" fmla="*/ 63 w 107"/>
                <a:gd name="T61" fmla="*/ 56 h 108"/>
                <a:gd name="T62" fmla="*/ 29 w 107"/>
                <a:gd name="T63" fmla="*/ 24 h 108"/>
                <a:gd name="T64" fmla="*/ 17 w 107"/>
                <a:gd name="T65" fmla="*/ 65 h 108"/>
                <a:gd name="T66" fmla="*/ 25 w 107"/>
                <a:gd name="T67" fmla="*/ 63 h 108"/>
                <a:gd name="T68" fmla="*/ 29 w 107"/>
                <a:gd name="T69" fmla="*/ 24 h 108"/>
                <a:gd name="T70" fmla="*/ 69 w 107"/>
                <a:gd name="T71" fmla="*/ 37 h 108"/>
                <a:gd name="T72" fmla="*/ 73 w 107"/>
                <a:gd name="T73" fmla="*/ 42 h 108"/>
                <a:gd name="T74" fmla="*/ 74 w 107"/>
                <a:gd name="T75" fmla="*/ 45 h 108"/>
                <a:gd name="T76" fmla="*/ 91 w 107"/>
                <a:gd name="T77" fmla="*/ 38 h 108"/>
                <a:gd name="T78" fmla="*/ 89 w 107"/>
                <a:gd name="T79" fmla="*/ 33 h 108"/>
                <a:gd name="T80" fmla="*/ 82 w 107"/>
                <a:gd name="T81" fmla="*/ 25 h 108"/>
                <a:gd name="T82" fmla="*/ 69 w 107"/>
                <a:gd name="T83" fmla="*/ 37 h 108"/>
                <a:gd name="T84" fmla="*/ 92 w 107"/>
                <a:gd name="T85" fmla="*/ 43 h 108"/>
                <a:gd name="T86" fmla="*/ 75 w 107"/>
                <a:gd name="T87" fmla="*/ 47 h 108"/>
                <a:gd name="T88" fmla="*/ 76 w 107"/>
                <a:gd name="T89" fmla="*/ 53 h 108"/>
                <a:gd name="T90" fmla="*/ 93 w 107"/>
                <a:gd name="T91" fmla="*/ 54 h 108"/>
                <a:gd name="T92" fmla="*/ 92 w 107"/>
                <a:gd name="T93" fmla="*/ 43 h 108"/>
                <a:gd name="T94" fmla="*/ 70 w 107"/>
                <a:gd name="T95" fmla="*/ 44 h 108"/>
                <a:gd name="T96" fmla="*/ 44 w 107"/>
                <a:gd name="T97" fmla="*/ 37 h 108"/>
                <a:gd name="T98" fmla="*/ 37 w 107"/>
                <a:gd name="T99" fmla="*/ 63 h 108"/>
                <a:gd name="T100" fmla="*/ 63 w 107"/>
                <a:gd name="T101" fmla="*/ 70 h 108"/>
                <a:gd name="T102" fmla="*/ 70 w 107"/>
                <a:gd name="T103"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7" h="108">
                  <a:moveTo>
                    <a:pt x="94" y="30"/>
                  </a:moveTo>
                  <a:cubicBezTo>
                    <a:pt x="107" y="53"/>
                    <a:pt x="100" y="82"/>
                    <a:pt x="77" y="95"/>
                  </a:cubicBezTo>
                  <a:cubicBezTo>
                    <a:pt x="54" y="108"/>
                    <a:pt x="26" y="100"/>
                    <a:pt x="13" y="77"/>
                  </a:cubicBezTo>
                  <a:cubicBezTo>
                    <a:pt x="0" y="55"/>
                    <a:pt x="7" y="26"/>
                    <a:pt x="30" y="13"/>
                  </a:cubicBezTo>
                  <a:cubicBezTo>
                    <a:pt x="52" y="0"/>
                    <a:pt x="81" y="8"/>
                    <a:pt x="94" y="30"/>
                  </a:cubicBezTo>
                  <a:close/>
                  <a:moveTo>
                    <a:pt x="68" y="46"/>
                  </a:moveTo>
                  <a:cubicBezTo>
                    <a:pt x="68" y="46"/>
                    <a:pt x="68" y="46"/>
                    <a:pt x="68" y="46"/>
                  </a:cubicBezTo>
                  <a:cubicBezTo>
                    <a:pt x="65" y="42"/>
                    <a:pt x="62" y="39"/>
                    <a:pt x="58" y="38"/>
                  </a:cubicBezTo>
                  <a:cubicBezTo>
                    <a:pt x="54" y="37"/>
                    <a:pt x="49" y="37"/>
                    <a:pt x="45" y="40"/>
                  </a:cubicBezTo>
                  <a:cubicBezTo>
                    <a:pt x="45" y="40"/>
                    <a:pt x="45" y="40"/>
                    <a:pt x="45" y="40"/>
                  </a:cubicBezTo>
                  <a:cubicBezTo>
                    <a:pt x="41" y="42"/>
                    <a:pt x="39" y="46"/>
                    <a:pt x="38" y="50"/>
                  </a:cubicBezTo>
                  <a:cubicBezTo>
                    <a:pt x="37" y="54"/>
                    <a:pt x="37" y="58"/>
                    <a:pt x="39" y="62"/>
                  </a:cubicBezTo>
                  <a:cubicBezTo>
                    <a:pt x="39" y="62"/>
                    <a:pt x="39" y="62"/>
                    <a:pt x="39" y="62"/>
                  </a:cubicBezTo>
                  <a:cubicBezTo>
                    <a:pt x="42" y="66"/>
                    <a:pt x="45" y="68"/>
                    <a:pt x="49" y="69"/>
                  </a:cubicBezTo>
                  <a:cubicBezTo>
                    <a:pt x="53" y="71"/>
                    <a:pt x="58" y="70"/>
                    <a:pt x="62" y="68"/>
                  </a:cubicBezTo>
                  <a:cubicBezTo>
                    <a:pt x="62" y="68"/>
                    <a:pt x="62" y="68"/>
                    <a:pt x="62" y="68"/>
                  </a:cubicBezTo>
                  <a:cubicBezTo>
                    <a:pt x="65" y="66"/>
                    <a:pt x="68" y="62"/>
                    <a:pt x="69" y="58"/>
                  </a:cubicBezTo>
                  <a:cubicBezTo>
                    <a:pt x="70" y="54"/>
                    <a:pt x="70" y="50"/>
                    <a:pt x="68" y="46"/>
                  </a:cubicBezTo>
                  <a:close/>
                  <a:moveTo>
                    <a:pt x="63" y="56"/>
                  </a:moveTo>
                  <a:cubicBezTo>
                    <a:pt x="64" y="54"/>
                    <a:pt x="64" y="51"/>
                    <a:pt x="62" y="49"/>
                  </a:cubicBezTo>
                  <a:cubicBezTo>
                    <a:pt x="62" y="49"/>
                    <a:pt x="62" y="49"/>
                    <a:pt x="62" y="49"/>
                  </a:cubicBezTo>
                  <a:cubicBezTo>
                    <a:pt x="61" y="46"/>
                    <a:pt x="59" y="45"/>
                    <a:pt x="56" y="44"/>
                  </a:cubicBezTo>
                  <a:cubicBezTo>
                    <a:pt x="54" y="43"/>
                    <a:pt x="51" y="44"/>
                    <a:pt x="48" y="45"/>
                  </a:cubicBezTo>
                  <a:cubicBezTo>
                    <a:pt x="48" y="45"/>
                    <a:pt x="48" y="45"/>
                    <a:pt x="48" y="45"/>
                  </a:cubicBezTo>
                  <a:cubicBezTo>
                    <a:pt x="46" y="46"/>
                    <a:pt x="44" y="49"/>
                    <a:pt x="44" y="51"/>
                  </a:cubicBezTo>
                  <a:cubicBezTo>
                    <a:pt x="43" y="54"/>
                    <a:pt x="43" y="56"/>
                    <a:pt x="45" y="59"/>
                  </a:cubicBezTo>
                  <a:cubicBezTo>
                    <a:pt x="45" y="59"/>
                    <a:pt x="45" y="59"/>
                    <a:pt x="45" y="59"/>
                  </a:cubicBezTo>
                  <a:cubicBezTo>
                    <a:pt x="46" y="61"/>
                    <a:pt x="48" y="63"/>
                    <a:pt x="51" y="64"/>
                  </a:cubicBezTo>
                  <a:cubicBezTo>
                    <a:pt x="53" y="64"/>
                    <a:pt x="56" y="64"/>
                    <a:pt x="59" y="63"/>
                  </a:cubicBezTo>
                  <a:cubicBezTo>
                    <a:pt x="59" y="63"/>
                    <a:pt x="59" y="63"/>
                    <a:pt x="59" y="63"/>
                  </a:cubicBezTo>
                  <a:cubicBezTo>
                    <a:pt x="61" y="61"/>
                    <a:pt x="63" y="59"/>
                    <a:pt x="63" y="56"/>
                  </a:cubicBezTo>
                  <a:close/>
                  <a:moveTo>
                    <a:pt x="29" y="24"/>
                  </a:moveTo>
                  <a:cubicBezTo>
                    <a:pt x="16" y="36"/>
                    <a:pt x="14" y="50"/>
                    <a:pt x="17" y="65"/>
                  </a:cubicBezTo>
                  <a:cubicBezTo>
                    <a:pt x="20" y="64"/>
                    <a:pt x="23" y="64"/>
                    <a:pt x="25" y="63"/>
                  </a:cubicBezTo>
                  <a:cubicBezTo>
                    <a:pt x="21" y="49"/>
                    <a:pt x="22" y="36"/>
                    <a:pt x="29" y="24"/>
                  </a:cubicBezTo>
                  <a:close/>
                  <a:moveTo>
                    <a:pt x="69" y="37"/>
                  </a:moveTo>
                  <a:cubicBezTo>
                    <a:pt x="70" y="38"/>
                    <a:pt x="72" y="40"/>
                    <a:pt x="73" y="42"/>
                  </a:cubicBezTo>
                  <a:cubicBezTo>
                    <a:pt x="74" y="43"/>
                    <a:pt x="74" y="44"/>
                    <a:pt x="74" y="45"/>
                  </a:cubicBezTo>
                  <a:cubicBezTo>
                    <a:pt x="91" y="38"/>
                    <a:pt x="91" y="38"/>
                    <a:pt x="91" y="38"/>
                  </a:cubicBezTo>
                  <a:cubicBezTo>
                    <a:pt x="90" y="36"/>
                    <a:pt x="89" y="35"/>
                    <a:pt x="89" y="33"/>
                  </a:cubicBezTo>
                  <a:cubicBezTo>
                    <a:pt x="87" y="30"/>
                    <a:pt x="85" y="28"/>
                    <a:pt x="82" y="25"/>
                  </a:cubicBezTo>
                  <a:cubicBezTo>
                    <a:pt x="69" y="37"/>
                    <a:pt x="69" y="37"/>
                    <a:pt x="69" y="37"/>
                  </a:cubicBezTo>
                  <a:close/>
                  <a:moveTo>
                    <a:pt x="92" y="43"/>
                  </a:moveTo>
                  <a:cubicBezTo>
                    <a:pt x="75" y="47"/>
                    <a:pt x="75" y="47"/>
                    <a:pt x="75" y="47"/>
                  </a:cubicBezTo>
                  <a:cubicBezTo>
                    <a:pt x="76" y="49"/>
                    <a:pt x="76" y="51"/>
                    <a:pt x="76" y="53"/>
                  </a:cubicBezTo>
                  <a:cubicBezTo>
                    <a:pt x="93" y="54"/>
                    <a:pt x="93" y="54"/>
                    <a:pt x="93" y="54"/>
                  </a:cubicBezTo>
                  <a:cubicBezTo>
                    <a:pt x="94" y="50"/>
                    <a:pt x="93" y="46"/>
                    <a:pt x="92" y="43"/>
                  </a:cubicBezTo>
                  <a:close/>
                  <a:moveTo>
                    <a:pt x="70" y="44"/>
                  </a:moveTo>
                  <a:cubicBezTo>
                    <a:pt x="65" y="35"/>
                    <a:pt x="53" y="32"/>
                    <a:pt x="44" y="37"/>
                  </a:cubicBezTo>
                  <a:cubicBezTo>
                    <a:pt x="35" y="42"/>
                    <a:pt x="32" y="54"/>
                    <a:pt x="37" y="63"/>
                  </a:cubicBezTo>
                  <a:cubicBezTo>
                    <a:pt x="42" y="72"/>
                    <a:pt x="54" y="76"/>
                    <a:pt x="63" y="70"/>
                  </a:cubicBezTo>
                  <a:cubicBezTo>
                    <a:pt x="72" y="65"/>
                    <a:pt x="75" y="53"/>
                    <a:pt x="70" y="44"/>
                  </a:cubicBez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0" name="Group 19"/>
          <p:cNvGrpSpPr/>
          <p:nvPr/>
        </p:nvGrpSpPr>
        <p:grpSpPr>
          <a:xfrm>
            <a:off x="1217800" y="2398382"/>
            <a:ext cx="419805" cy="315056"/>
            <a:chOff x="789999" y="2242985"/>
            <a:chExt cx="504229" cy="378415"/>
          </a:xfrm>
        </p:grpSpPr>
        <p:sp>
          <p:nvSpPr>
            <p:cNvPr id="21" name="Rectangle 20"/>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Rectangle 21"/>
            <p:cNvSpPr/>
            <p:nvPr/>
          </p:nvSpPr>
          <p:spPr>
            <a:xfrm>
              <a:off x="789999" y="2242985"/>
              <a:ext cx="436099" cy="3219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3" name="Rectangle 22"/>
          <p:cNvSpPr/>
          <p:nvPr/>
        </p:nvSpPr>
        <p:spPr>
          <a:xfrm>
            <a:off x="1637030" y="2236470"/>
            <a:ext cx="537273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客户：是指提出项目需求的个人，杨老师和侯老师。是我们需要关注的第一对象。</a:t>
            </a:r>
          </a:p>
        </p:txBody>
      </p:sp>
      <p:grpSp>
        <p:nvGrpSpPr>
          <p:cNvPr id="24" name="Group 23"/>
          <p:cNvGrpSpPr/>
          <p:nvPr/>
        </p:nvGrpSpPr>
        <p:grpSpPr>
          <a:xfrm>
            <a:off x="1217800" y="3357519"/>
            <a:ext cx="419805" cy="315056"/>
            <a:chOff x="789999" y="2242985"/>
            <a:chExt cx="504229" cy="378415"/>
          </a:xfrm>
        </p:grpSpPr>
        <p:sp>
          <p:nvSpPr>
            <p:cNvPr id="25" name="Rectangle 24"/>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ectangle 25"/>
            <p:cNvSpPr/>
            <p:nvPr/>
          </p:nvSpPr>
          <p:spPr>
            <a:xfrm>
              <a:off x="789999" y="2242985"/>
              <a:ext cx="436099" cy="3219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7" name="Rectangle 26"/>
          <p:cNvSpPr/>
          <p:nvPr/>
        </p:nvSpPr>
        <p:spPr>
          <a:xfrm>
            <a:off x="1638300" y="3195320"/>
            <a:ext cx="537146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用户：是指使用该辅助网站的组织和个人，需要分析用户的使用感受，时刻关注改进意向等。</a:t>
            </a:r>
          </a:p>
        </p:txBody>
      </p:sp>
      <p:grpSp>
        <p:nvGrpSpPr>
          <p:cNvPr id="28" name="Group 27"/>
          <p:cNvGrpSpPr/>
          <p:nvPr/>
        </p:nvGrpSpPr>
        <p:grpSpPr>
          <a:xfrm>
            <a:off x="1217800" y="4340011"/>
            <a:ext cx="419805" cy="315056"/>
            <a:chOff x="789999" y="2242985"/>
            <a:chExt cx="504229" cy="378415"/>
          </a:xfrm>
        </p:grpSpPr>
        <p:sp>
          <p:nvSpPr>
            <p:cNvPr id="29" name="Rectangle 28"/>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29"/>
            <p:cNvSpPr/>
            <p:nvPr/>
          </p:nvSpPr>
          <p:spPr>
            <a:xfrm>
              <a:off x="789999" y="2242985"/>
              <a:ext cx="436099" cy="32193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1" name="Rectangle 30"/>
          <p:cNvSpPr/>
          <p:nvPr/>
        </p:nvSpPr>
        <p:spPr>
          <a:xfrm>
            <a:off x="1638935" y="4178300"/>
            <a:ext cx="537019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项目经理：是项目的关键人物，是小组的领导者，起重要协调作用。</a:t>
            </a:r>
          </a:p>
        </p:txBody>
      </p:sp>
      <p:grpSp>
        <p:nvGrpSpPr>
          <p:cNvPr id="32" name="Group 31"/>
          <p:cNvGrpSpPr/>
          <p:nvPr/>
        </p:nvGrpSpPr>
        <p:grpSpPr>
          <a:xfrm>
            <a:off x="1217800" y="5279926"/>
            <a:ext cx="419805" cy="315056"/>
            <a:chOff x="789999" y="2242985"/>
            <a:chExt cx="504229" cy="378415"/>
          </a:xfrm>
        </p:grpSpPr>
        <p:sp>
          <p:nvSpPr>
            <p:cNvPr id="33" name="Rectangle 32"/>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Rectangle 33"/>
            <p:cNvSpPr/>
            <p:nvPr/>
          </p:nvSpPr>
          <p:spPr>
            <a:xfrm>
              <a:off x="789999" y="2242985"/>
              <a:ext cx="436099" cy="3219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5" name="Rectangle 34"/>
          <p:cNvSpPr/>
          <p:nvPr/>
        </p:nvSpPr>
        <p:spPr>
          <a:xfrm>
            <a:off x="1638935" y="5118100"/>
            <a:ext cx="537019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项目组成员：是让项目落到实处分担项目任务的人员，项目成败的关键。</a:t>
            </a:r>
          </a:p>
        </p:txBody>
      </p:sp>
      <p:sp>
        <p:nvSpPr>
          <p:cNvPr id="44"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5"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2" name="文本框 1"/>
          <p:cNvSpPr txBox="1"/>
          <p:nvPr/>
        </p:nvSpPr>
        <p:spPr>
          <a:xfrm>
            <a:off x="2294255" y="1290320"/>
            <a:ext cx="6271895" cy="398780"/>
          </a:xfrm>
          <a:prstGeom prst="rect">
            <a:avLst/>
          </a:prstGeom>
          <a:noFill/>
        </p:spPr>
        <p:txBody>
          <a:bodyPr wrap="square" rtlCol="0">
            <a:spAutoFit/>
          </a:bodyPr>
          <a:lstStyle/>
          <a:p>
            <a:r>
              <a:rPr lang="en-US" altLang="zh-CN" sz="2000" dirty="0" smtClean="0">
                <a:solidFill>
                  <a:schemeClr val="tx1"/>
                </a:solidFill>
                <a:latin typeface="Arial" panose="020B0604020202020204" pitchFamily="34" charset="0"/>
                <a:ea typeface="微软雅黑" panose="020B0503020204020204" pitchFamily="34" charset="-122"/>
                <a:cs typeface="+mn-ea"/>
              </a:rPr>
              <a:t>项目组织内部与外部人员涉及重点关系的干系人如下：</a:t>
            </a:r>
          </a:p>
        </p:txBody>
      </p:sp>
      <p:sp>
        <p:nvSpPr>
          <p:cNvPr id="48" name="文本框 47"/>
          <p:cNvSpPr txBox="1"/>
          <p:nvPr/>
        </p:nvSpPr>
        <p:spPr>
          <a:xfrm>
            <a:off x="1638935" y="6066155"/>
            <a:ext cx="5372735" cy="368300"/>
          </a:xfrm>
          <a:prstGeom prst="rect">
            <a:avLst/>
          </a:prstGeom>
          <a:noFill/>
        </p:spPr>
        <p:txBody>
          <a:bodyPr wrap="square" rtlCol="0">
            <a:spAutoFit/>
          </a:bodyPr>
          <a:lstStyle/>
          <a:p>
            <a:r>
              <a:rPr lang="en-US" altLang="zh-CN" sz="1800" dirty="0" smtClean="0">
                <a:solidFill>
                  <a:schemeClr val="tx1"/>
                </a:solidFill>
                <a:latin typeface="Arial" panose="020B0604020202020204" pitchFamily="34" charset="0"/>
                <a:ea typeface="微软雅黑" panose="020B0503020204020204" pitchFamily="34" charset="-122"/>
                <a:cs typeface="+mn-ea"/>
              </a:rPr>
              <a:t>施加影响者：对项目产生积极或消极的影响的人。</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anim calcmode="lin" valueType="num">
                                      <p:cBhvr>
                                        <p:cTn id="8" dur="1000" fill="hold"/>
                                        <p:tgtEl>
                                          <p:spTgt spid="39"/>
                                        </p:tgtEl>
                                        <p:attrNameLst>
                                          <p:attrName>ppt_x</p:attrName>
                                        </p:attrNameLst>
                                      </p:cBhvr>
                                      <p:tavLst>
                                        <p:tav tm="0">
                                          <p:val>
                                            <p:strVal val="#ppt_x"/>
                                          </p:val>
                                        </p:tav>
                                        <p:tav tm="100000">
                                          <p:val>
                                            <p:strVal val="#ppt_x"/>
                                          </p:val>
                                        </p:tav>
                                      </p:tavLst>
                                    </p:anim>
                                    <p:anim calcmode="lin" valueType="num">
                                      <p:cBhvr>
                                        <p:cTn id="9" dur="1000" fill="hold"/>
                                        <p:tgtEl>
                                          <p:spTgt spid="3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1000"/>
                                        <p:tgtEl>
                                          <p:spTgt spid="37"/>
                                        </p:tgtEl>
                                      </p:cBhvr>
                                    </p:animEffect>
                                    <p:anim calcmode="lin" valueType="num">
                                      <p:cBhvr>
                                        <p:cTn id="20" dur="1000" fill="hold"/>
                                        <p:tgtEl>
                                          <p:spTgt spid="37"/>
                                        </p:tgtEl>
                                        <p:attrNameLst>
                                          <p:attrName>ppt_x</p:attrName>
                                        </p:attrNameLst>
                                      </p:cBhvr>
                                      <p:tavLst>
                                        <p:tav tm="0">
                                          <p:val>
                                            <p:strVal val="#ppt_x"/>
                                          </p:val>
                                        </p:tav>
                                        <p:tav tm="100000">
                                          <p:val>
                                            <p:strVal val="#ppt_x"/>
                                          </p:val>
                                        </p:tav>
                                      </p:tavLst>
                                    </p:anim>
                                    <p:anim calcmode="lin" valueType="num">
                                      <p:cBhvr>
                                        <p:cTn id="21" dur="1000" fill="hold"/>
                                        <p:tgtEl>
                                          <p:spTgt spid="3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1000"/>
                                        <p:tgtEl>
                                          <p:spTgt spid="36"/>
                                        </p:tgtEl>
                                      </p:cBhvr>
                                    </p:animEffect>
                                    <p:anim calcmode="lin" valueType="num">
                                      <p:cBhvr>
                                        <p:cTn id="26" dur="1000" fill="hold"/>
                                        <p:tgtEl>
                                          <p:spTgt spid="36"/>
                                        </p:tgtEl>
                                        <p:attrNameLst>
                                          <p:attrName>ppt_x</p:attrName>
                                        </p:attrNameLst>
                                      </p:cBhvr>
                                      <p:tavLst>
                                        <p:tav tm="0">
                                          <p:val>
                                            <p:strVal val="#ppt_x"/>
                                          </p:val>
                                        </p:tav>
                                        <p:tav tm="100000">
                                          <p:val>
                                            <p:strVal val="#ppt_x"/>
                                          </p:val>
                                        </p:tav>
                                      </p:tavLst>
                                    </p:anim>
                                    <p:anim calcmode="lin" valueType="num">
                                      <p:cBhvr>
                                        <p:cTn id="27" dur="1000" fill="hold"/>
                                        <p:tgtEl>
                                          <p:spTgt spid="36"/>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53" presetClass="entr" presetSubtype="16" fill="hold" nodeType="afterEffect">
                                  <p:stCondLst>
                                    <p:cond delay="0"/>
                                  </p:stCondLst>
                                  <p:childTnLst>
                                    <p:set>
                                      <p:cBhvr>
                                        <p:cTn id="30" dur="1" fill="hold">
                                          <p:stCondLst>
                                            <p:cond delay="0"/>
                                          </p:stCondLst>
                                        </p:cTn>
                                        <p:tgtEl>
                                          <p:spTgt spid="43"/>
                                        </p:tgtEl>
                                        <p:attrNameLst>
                                          <p:attrName>style.visibility</p:attrName>
                                        </p:attrNameLst>
                                      </p:cBhvr>
                                      <p:to>
                                        <p:strVal val="visible"/>
                                      </p:to>
                                    </p:set>
                                    <p:anim calcmode="lin" valueType="num">
                                      <p:cBhvr>
                                        <p:cTn id="31" dur="500" fill="hold"/>
                                        <p:tgtEl>
                                          <p:spTgt spid="43"/>
                                        </p:tgtEl>
                                        <p:attrNameLst>
                                          <p:attrName>ppt_w</p:attrName>
                                        </p:attrNameLst>
                                      </p:cBhvr>
                                      <p:tavLst>
                                        <p:tav tm="0">
                                          <p:val>
                                            <p:fltVal val="0"/>
                                          </p:val>
                                        </p:tav>
                                        <p:tav tm="100000">
                                          <p:val>
                                            <p:strVal val="#ppt_w"/>
                                          </p:val>
                                        </p:tav>
                                      </p:tavLst>
                                    </p:anim>
                                    <p:anim calcmode="lin" valueType="num">
                                      <p:cBhvr>
                                        <p:cTn id="32" dur="500" fill="hold"/>
                                        <p:tgtEl>
                                          <p:spTgt spid="43"/>
                                        </p:tgtEl>
                                        <p:attrNameLst>
                                          <p:attrName>ppt_h</p:attrName>
                                        </p:attrNameLst>
                                      </p:cBhvr>
                                      <p:tavLst>
                                        <p:tav tm="0">
                                          <p:val>
                                            <p:fltVal val="0"/>
                                          </p:val>
                                        </p:tav>
                                        <p:tav tm="100000">
                                          <p:val>
                                            <p:strVal val="#ppt_h"/>
                                          </p:val>
                                        </p:tav>
                                      </p:tavLst>
                                    </p:anim>
                                    <p:animEffect transition="in" filter="fade">
                                      <p:cBhvr>
                                        <p:cTn id="33" dur="500"/>
                                        <p:tgtEl>
                                          <p:spTgt spid="43"/>
                                        </p:tgtEl>
                                      </p:cBhvr>
                                    </p:animEffect>
                                  </p:childTnLst>
                                </p:cTn>
                              </p:par>
                            </p:childTnLst>
                          </p:cTn>
                        </p:par>
                        <p:par>
                          <p:cTn id="34" fill="hold">
                            <p:stCondLst>
                              <p:cond delay="4500"/>
                            </p:stCondLst>
                            <p:childTnLst>
                              <p:par>
                                <p:cTn id="35" presetID="53" presetClass="entr" presetSubtype="16" fill="hold" nodeType="afterEffect">
                                  <p:stCondLst>
                                    <p:cond delay="0"/>
                                  </p:stCondLst>
                                  <p:childTnLst>
                                    <p:set>
                                      <p:cBhvr>
                                        <p:cTn id="36" dur="1" fill="hold">
                                          <p:stCondLst>
                                            <p:cond delay="0"/>
                                          </p:stCondLst>
                                        </p:cTn>
                                        <p:tgtEl>
                                          <p:spTgt spid="42"/>
                                        </p:tgtEl>
                                        <p:attrNameLst>
                                          <p:attrName>style.visibility</p:attrName>
                                        </p:attrNameLst>
                                      </p:cBhvr>
                                      <p:to>
                                        <p:strVal val="visible"/>
                                      </p:to>
                                    </p:set>
                                    <p:anim calcmode="lin" valueType="num">
                                      <p:cBhvr>
                                        <p:cTn id="37" dur="500" fill="hold"/>
                                        <p:tgtEl>
                                          <p:spTgt spid="42"/>
                                        </p:tgtEl>
                                        <p:attrNameLst>
                                          <p:attrName>ppt_w</p:attrName>
                                        </p:attrNameLst>
                                      </p:cBhvr>
                                      <p:tavLst>
                                        <p:tav tm="0">
                                          <p:val>
                                            <p:fltVal val="0"/>
                                          </p:val>
                                        </p:tav>
                                        <p:tav tm="100000">
                                          <p:val>
                                            <p:strVal val="#ppt_w"/>
                                          </p:val>
                                        </p:tav>
                                      </p:tavLst>
                                    </p:anim>
                                    <p:anim calcmode="lin" valueType="num">
                                      <p:cBhvr>
                                        <p:cTn id="38" dur="500" fill="hold"/>
                                        <p:tgtEl>
                                          <p:spTgt spid="42"/>
                                        </p:tgtEl>
                                        <p:attrNameLst>
                                          <p:attrName>ppt_h</p:attrName>
                                        </p:attrNameLst>
                                      </p:cBhvr>
                                      <p:tavLst>
                                        <p:tav tm="0">
                                          <p:val>
                                            <p:fltVal val="0"/>
                                          </p:val>
                                        </p:tav>
                                        <p:tav tm="100000">
                                          <p:val>
                                            <p:strVal val="#ppt_h"/>
                                          </p:val>
                                        </p:tav>
                                      </p:tavLst>
                                    </p:anim>
                                    <p:animEffect transition="in" filter="fade">
                                      <p:cBhvr>
                                        <p:cTn id="39" dur="500"/>
                                        <p:tgtEl>
                                          <p:spTgt spid="42"/>
                                        </p:tgtEl>
                                      </p:cBhvr>
                                    </p:animEffect>
                                  </p:childTnLst>
                                </p:cTn>
                              </p:par>
                            </p:childTnLst>
                          </p:cTn>
                        </p:par>
                        <p:par>
                          <p:cTn id="40" fill="hold">
                            <p:stCondLst>
                              <p:cond delay="5000"/>
                            </p:stCondLst>
                            <p:childTnLst>
                              <p:par>
                                <p:cTn id="41" presetID="53" presetClass="entr" presetSubtype="16" fill="hold" nodeType="after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p:cTn id="43" dur="500" fill="hold"/>
                                        <p:tgtEl>
                                          <p:spTgt spid="41"/>
                                        </p:tgtEl>
                                        <p:attrNameLst>
                                          <p:attrName>ppt_w</p:attrName>
                                        </p:attrNameLst>
                                      </p:cBhvr>
                                      <p:tavLst>
                                        <p:tav tm="0">
                                          <p:val>
                                            <p:fltVal val="0"/>
                                          </p:val>
                                        </p:tav>
                                        <p:tav tm="100000">
                                          <p:val>
                                            <p:strVal val="#ppt_w"/>
                                          </p:val>
                                        </p:tav>
                                      </p:tavLst>
                                    </p:anim>
                                    <p:anim calcmode="lin" valueType="num">
                                      <p:cBhvr>
                                        <p:cTn id="44" dur="500" fill="hold"/>
                                        <p:tgtEl>
                                          <p:spTgt spid="41"/>
                                        </p:tgtEl>
                                        <p:attrNameLst>
                                          <p:attrName>ppt_h</p:attrName>
                                        </p:attrNameLst>
                                      </p:cBhvr>
                                      <p:tavLst>
                                        <p:tav tm="0">
                                          <p:val>
                                            <p:fltVal val="0"/>
                                          </p:val>
                                        </p:tav>
                                        <p:tav tm="100000">
                                          <p:val>
                                            <p:strVal val="#ppt_h"/>
                                          </p:val>
                                        </p:tav>
                                      </p:tavLst>
                                    </p:anim>
                                    <p:animEffect transition="in" filter="fade">
                                      <p:cBhvr>
                                        <p:cTn id="45" dur="500"/>
                                        <p:tgtEl>
                                          <p:spTgt spid="41"/>
                                        </p:tgtEl>
                                      </p:cBhvr>
                                    </p:animEffect>
                                  </p:childTnLst>
                                </p:cTn>
                              </p:par>
                            </p:childTnLst>
                          </p:cTn>
                        </p:par>
                        <p:par>
                          <p:cTn id="46" fill="hold">
                            <p:stCondLst>
                              <p:cond delay="5500"/>
                            </p:stCondLst>
                            <p:childTnLst>
                              <p:par>
                                <p:cTn id="47" presetID="53" presetClass="entr" presetSubtype="16" fill="hold" nodeType="after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p:cTn id="49" dur="500" fill="hold"/>
                                        <p:tgtEl>
                                          <p:spTgt spid="40"/>
                                        </p:tgtEl>
                                        <p:attrNameLst>
                                          <p:attrName>ppt_w</p:attrName>
                                        </p:attrNameLst>
                                      </p:cBhvr>
                                      <p:tavLst>
                                        <p:tav tm="0">
                                          <p:val>
                                            <p:fltVal val="0"/>
                                          </p:val>
                                        </p:tav>
                                        <p:tav tm="100000">
                                          <p:val>
                                            <p:strVal val="#ppt_w"/>
                                          </p:val>
                                        </p:tav>
                                      </p:tavLst>
                                    </p:anim>
                                    <p:anim calcmode="lin" valueType="num">
                                      <p:cBhvr>
                                        <p:cTn id="50" dur="500" fill="hold"/>
                                        <p:tgtEl>
                                          <p:spTgt spid="40"/>
                                        </p:tgtEl>
                                        <p:attrNameLst>
                                          <p:attrName>ppt_h</p:attrName>
                                        </p:attrNameLst>
                                      </p:cBhvr>
                                      <p:tavLst>
                                        <p:tav tm="0">
                                          <p:val>
                                            <p:fltVal val="0"/>
                                          </p:val>
                                        </p:tav>
                                        <p:tav tm="100000">
                                          <p:val>
                                            <p:strVal val="#ppt_h"/>
                                          </p:val>
                                        </p:tav>
                                      </p:tavLst>
                                    </p:anim>
                                    <p:animEffect transition="in" filter="fade">
                                      <p:cBhvr>
                                        <p:cTn id="51" dur="500"/>
                                        <p:tgtEl>
                                          <p:spTgt spid="40"/>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500"/>
                                        <p:tgtEl>
                                          <p:spTgt spid="20"/>
                                        </p:tgtEl>
                                      </p:cBhvr>
                                    </p:animEffect>
                                  </p:childTnLst>
                                </p:cTn>
                              </p:par>
                            </p:childTnLst>
                          </p:cTn>
                        </p:par>
                        <p:par>
                          <p:cTn id="56" fill="hold">
                            <p:stCondLst>
                              <p:cond delay="6500"/>
                            </p:stCondLst>
                            <p:childTnLst>
                              <p:par>
                                <p:cTn id="57" presetID="10" presetClass="entr" presetSubtype="0"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500"/>
                                        <p:tgtEl>
                                          <p:spTgt spid="24"/>
                                        </p:tgtEl>
                                      </p:cBhvr>
                                    </p:animEffect>
                                  </p:childTnLst>
                                </p:cTn>
                              </p:par>
                            </p:childTnLst>
                          </p:cTn>
                        </p:par>
                        <p:par>
                          <p:cTn id="64" fill="hold">
                            <p:stCondLst>
                              <p:cond delay="7500"/>
                            </p:stCondLst>
                            <p:childTnLst>
                              <p:par>
                                <p:cTn id="65" presetID="10" presetClass="entr" presetSubtype="0" fill="hold" grpId="0" nodeType="after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fade">
                                      <p:cBhvr>
                                        <p:cTn id="67" dur="500"/>
                                        <p:tgtEl>
                                          <p:spTgt spid="27"/>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fade">
                                      <p:cBhvr>
                                        <p:cTn id="71" dur="500"/>
                                        <p:tgtEl>
                                          <p:spTgt spid="28"/>
                                        </p:tgtEl>
                                      </p:cBhvr>
                                    </p:animEffect>
                                  </p:childTnLst>
                                </p:cTn>
                              </p:par>
                            </p:childTnLst>
                          </p:cTn>
                        </p:par>
                        <p:par>
                          <p:cTn id="72" fill="hold">
                            <p:stCondLst>
                              <p:cond delay="8500"/>
                            </p:stCondLst>
                            <p:childTnLst>
                              <p:par>
                                <p:cTn id="73" presetID="10" presetClass="entr" presetSubtype="0" fill="hold" grpId="0" nodeType="afterEffect">
                                  <p:stCondLst>
                                    <p:cond delay="0"/>
                                  </p:stCondLst>
                                  <p:childTnLst>
                                    <p:set>
                                      <p:cBhvr>
                                        <p:cTn id="74" dur="1" fill="hold">
                                          <p:stCondLst>
                                            <p:cond delay="0"/>
                                          </p:stCondLst>
                                        </p:cTn>
                                        <p:tgtEl>
                                          <p:spTgt spid="31"/>
                                        </p:tgtEl>
                                        <p:attrNameLst>
                                          <p:attrName>style.visibility</p:attrName>
                                        </p:attrNameLst>
                                      </p:cBhvr>
                                      <p:to>
                                        <p:strVal val="visible"/>
                                      </p:to>
                                    </p:set>
                                    <p:animEffect transition="in" filter="fade">
                                      <p:cBhvr>
                                        <p:cTn id="75" dur="500"/>
                                        <p:tgtEl>
                                          <p:spTgt spid="31"/>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fade">
                                      <p:cBhvr>
                                        <p:cTn id="79" dur="500"/>
                                        <p:tgtEl>
                                          <p:spTgt spid="32"/>
                                        </p:tgtEl>
                                      </p:cBhvr>
                                    </p:animEffect>
                                  </p:childTnLst>
                                </p:cTn>
                              </p:par>
                            </p:childTnLst>
                          </p:cTn>
                        </p:par>
                        <p:par>
                          <p:cTn id="80" fill="hold">
                            <p:stCondLst>
                              <p:cond delay="9500"/>
                            </p:stCondLst>
                            <p:childTnLst>
                              <p:par>
                                <p:cTn id="81" presetID="10" presetClass="entr" presetSubtype="0" fill="hold" grpId="0" nodeType="afterEffect">
                                  <p:stCondLst>
                                    <p:cond delay="0"/>
                                  </p:stCondLst>
                                  <p:childTnLst>
                                    <p:set>
                                      <p:cBhvr>
                                        <p:cTn id="82" dur="1" fill="hold">
                                          <p:stCondLst>
                                            <p:cond delay="0"/>
                                          </p:stCondLst>
                                        </p:cTn>
                                        <p:tgtEl>
                                          <p:spTgt spid="35"/>
                                        </p:tgtEl>
                                        <p:attrNameLst>
                                          <p:attrName>style.visibility</p:attrName>
                                        </p:attrNameLst>
                                      </p:cBhvr>
                                      <p:to>
                                        <p:strVal val="visible"/>
                                      </p:to>
                                    </p:set>
                                    <p:animEffect transition="in" filter="fade">
                                      <p:cBhvr>
                                        <p:cTn id="83" dur="500"/>
                                        <p:tgtEl>
                                          <p:spTgt spid="35"/>
                                        </p:tgtEl>
                                      </p:cBhvr>
                                    </p:animEffect>
                                  </p:childTnLst>
                                </p:cTn>
                              </p:par>
                            </p:childTnLst>
                          </p:cTn>
                        </p:par>
                        <p:par>
                          <p:cTn id="84" fill="hold">
                            <p:stCondLst>
                              <p:cond delay="10000"/>
                            </p:stCondLst>
                            <p:childTnLst>
                              <p:par>
                                <p:cTn id="85" presetID="10" presetClass="entr" presetSubtype="0" fill="hold" grpId="0" nodeType="afterEffect">
                                  <p:stCondLst>
                                    <p:cond delay="0"/>
                                  </p:stCondLst>
                                  <p:childTnLst>
                                    <p:set>
                                      <p:cBhvr>
                                        <p:cTn id="86" dur="1" fill="hold">
                                          <p:stCondLst>
                                            <p:cond delay="0"/>
                                          </p:stCondLst>
                                        </p:cTn>
                                        <p:tgtEl>
                                          <p:spTgt spid="48"/>
                                        </p:tgtEl>
                                        <p:attrNameLst>
                                          <p:attrName>style.visibility</p:attrName>
                                        </p:attrNameLst>
                                      </p:cBhvr>
                                      <p:to>
                                        <p:strVal val="visible"/>
                                      </p:to>
                                    </p:set>
                                    <p:animEffect transition="in" filter="fade">
                                      <p:cBhvr>
                                        <p:cTn id="8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7" grpId="0"/>
      <p:bldP spid="31" grpId="0"/>
      <p:bldP spid="35" grpId="0"/>
      <p:bldP spid="4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14775" y="3466465"/>
            <a:ext cx="3533775" cy="3533775"/>
            <a:chOff x="2923938" y="2625442"/>
            <a:chExt cx="2034540" cy="2034540"/>
          </a:xfrm>
        </p:grpSpPr>
        <p:sp>
          <p:nvSpPr>
            <p:cNvPr id="2" name="Oval 14"/>
            <p:cNvSpPr/>
            <p:nvPr/>
          </p:nvSpPr>
          <p:spPr>
            <a:xfrm>
              <a:off x="2923938" y="2625442"/>
              <a:ext cx="2034540" cy="2034540"/>
            </a:xfrm>
            <a:prstGeom prst="ellipse">
              <a:avLst/>
            </a:prstGeom>
            <a:solidFill>
              <a:schemeClr val="accent2"/>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TextBox 11"/>
            <p:cNvSpPr txBox="1"/>
            <p:nvPr/>
          </p:nvSpPr>
          <p:spPr>
            <a:xfrm>
              <a:off x="3160844" y="3600486"/>
              <a:ext cx="1665654" cy="708524"/>
            </a:xfrm>
            <a:prstGeom prst="rect">
              <a:avLst/>
            </a:prstGeom>
            <a:noFill/>
          </p:spPr>
          <p:txBody>
            <a:bodyPr wrap="square" lIns="0" tIns="0" rIns="0" bIns="0" rtlCol="0">
              <a:spAutoFit/>
            </a:bodyPr>
            <a:lstStyle/>
            <a:p>
              <a:pPr algn="just" eaLnBrk="1" latinLnBrk="0" hangingPunct="1">
                <a:lnSpc>
                  <a:spcPct val="100000"/>
                </a:lnSpc>
              </a:pPr>
              <a:r>
                <a:rPr lang="en-US" altLang="zh-CN" sz="20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项目管理团队必须识别干系人，确定其需求和期望，然后对其进行管理施加影响以确保项目的成功。</a:t>
              </a:r>
            </a:p>
          </p:txBody>
        </p:sp>
        <p:sp>
          <p:nvSpPr>
            <p:cNvPr id="13" name="TextBox 12"/>
            <p:cNvSpPr txBox="1"/>
            <p:nvPr/>
          </p:nvSpPr>
          <p:spPr>
            <a:xfrm>
              <a:off x="3448933" y="2891230"/>
              <a:ext cx="1015259" cy="680008"/>
            </a:xfrm>
            <a:prstGeom prst="rect">
              <a:avLst/>
            </a:prstGeom>
            <a:noFill/>
          </p:spPr>
          <p:txBody>
            <a:bodyPr wrap="square" lIns="0" tIns="0" rIns="0" bIns="0" rtlCol="0">
              <a:spAutoFit/>
            </a:bodyPr>
            <a:lstStyle/>
            <a:p>
              <a:pPr algn="ctr">
                <a:lnSpc>
                  <a:spcPct val="120000"/>
                </a:lnSpc>
              </a:pPr>
              <a:r>
                <a:rPr lang="zh-CN" altLang="en-US" sz="3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项目干系人管理</a:t>
              </a:r>
            </a:p>
          </p:txBody>
        </p:sp>
      </p:grpSp>
      <p:grpSp>
        <p:nvGrpSpPr>
          <p:cNvPr id="22" name="组合 21"/>
          <p:cNvGrpSpPr/>
          <p:nvPr/>
        </p:nvGrpSpPr>
        <p:grpSpPr>
          <a:xfrm>
            <a:off x="6327140" y="1918970"/>
            <a:ext cx="5955030" cy="4544695"/>
            <a:chOff x="6624138" y="1299207"/>
            <a:chExt cx="4118583" cy="3142800"/>
          </a:xfrm>
        </p:grpSpPr>
        <p:sp>
          <p:nvSpPr>
            <p:cNvPr id="5" name="Oval 18"/>
            <p:cNvSpPr/>
            <p:nvPr/>
          </p:nvSpPr>
          <p:spPr>
            <a:xfrm>
              <a:off x="7115266" y="1299207"/>
              <a:ext cx="3142800" cy="3142800"/>
            </a:xfrm>
            <a:prstGeom prst="ellipse">
              <a:avLst/>
            </a:prstGeom>
            <a:solidFill>
              <a:schemeClr val="accent4"/>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TextBox 5"/>
            <p:cNvSpPr txBox="1"/>
            <p:nvPr/>
          </p:nvSpPr>
          <p:spPr>
            <a:xfrm>
              <a:off x="7542499" y="2450017"/>
              <a:ext cx="2350504" cy="1149184"/>
            </a:xfrm>
            <a:prstGeom prst="rect">
              <a:avLst/>
            </a:prstGeom>
            <a:noFill/>
          </p:spPr>
          <p:txBody>
            <a:bodyPr wrap="square" lIns="0" tIns="0" rIns="0" bIns="0" rtlCol="0">
              <a:spAutoFit/>
            </a:bodyPr>
            <a:lstStyle/>
            <a:p>
              <a:pPr algn="just" eaLnBrk="1" latinLnBrk="0" hangingPunct="1">
                <a:lnSpc>
                  <a:spcPct val="100000"/>
                </a:lnSpc>
              </a:pPr>
              <a:r>
                <a:rPr lang="en-US" altLang="zh-CN" sz="1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各干系人对项目的立场也有显著的不同。项目经理拿到项目后需要主动与小组人员进行沟通，事先弄清楚项目干系人对项目工作的清楚程度和热情度，按照情况分配任务。</a:t>
              </a:r>
            </a:p>
          </p:txBody>
        </p:sp>
        <p:sp>
          <p:nvSpPr>
            <p:cNvPr id="7" name="TextBox 6"/>
            <p:cNvSpPr txBox="1"/>
            <p:nvPr/>
          </p:nvSpPr>
          <p:spPr>
            <a:xfrm>
              <a:off x="6624138" y="1494014"/>
              <a:ext cx="4118583" cy="816768"/>
            </a:xfrm>
            <a:prstGeom prst="rect">
              <a:avLst/>
            </a:prstGeom>
            <a:noFill/>
          </p:spPr>
          <p:txBody>
            <a:bodyPr wrap="square" lIns="0" tIns="0" rIns="0" bIns="0" rtlCol="0">
              <a:spAutoFit/>
            </a:bodyPr>
            <a:lstStyle/>
            <a:p>
              <a:pPr algn="ctr">
                <a:lnSpc>
                  <a:spcPct val="120000"/>
                </a:lnSpc>
              </a:pPr>
              <a:r>
                <a:rPr lang="zh-CN" altLang="en-US" sz="3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项目干系人</a:t>
              </a:r>
            </a:p>
            <a:p>
              <a:pPr algn="ctr">
                <a:lnSpc>
                  <a:spcPct val="120000"/>
                </a:lnSpc>
              </a:pPr>
              <a:r>
                <a:rPr lang="zh-CN" altLang="en-US" sz="3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的支持度分析</a:t>
              </a:r>
            </a:p>
          </p:txBody>
        </p:sp>
      </p:grpSp>
      <p:grpSp>
        <p:nvGrpSpPr>
          <p:cNvPr id="21" name="组合 20"/>
          <p:cNvGrpSpPr/>
          <p:nvPr/>
        </p:nvGrpSpPr>
        <p:grpSpPr>
          <a:xfrm>
            <a:off x="4929505" y="1203325"/>
            <a:ext cx="2796540" cy="2796540"/>
            <a:chOff x="3785759" y="1194247"/>
            <a:chExt cx="1663582" cy="1663582"/>
          </a:xfrm>
        </p:grpSpPr>
        <p:sp>
          <p:nvSpPr>
            <p:cNvPr id="4" name="Oval 17"/>
            <p:cNvSpPr/>
            <p:nvPr/>
          </p:nvSpPr>
          <p:spPr>
            <a:xfrm>
              <a:off x="3785759" y="1194247"/>
              <a:ext cx="1663582" cy="1663582"/>
            </a:xfrm>
            <a:prstGeom prst="ellipse">
              <a:avLst/>
            </a:prstGeom>
            <a:solidFill>
              <a:schemeClr val="accent3"/>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Box 14"/>
            <p:cNvSpPr txBox="1"/>
            <p:nvPr/>
          </p:nvSpPr>
          <p:spPr>
            <a:xfrm>
              <a:off x="3957464" y="1815403"/>
              <a:ext cx="1262607" cy="658785"/>
            </a:xfrm>
            <a:prstGeom prst="rect">
              <a:avLst/>
            </a:prstGeom>
            <a:noFill/>
          </p:spPr>
          <p:txBody>
            <a:bodyPr wrap="square" lIns="0" tIns="0" rIns="0" bIns="0" rtlCol="0">
              <a:spAutoFit/>
            </a:bodyPr>
            <a:lstStyle/>
            <a:p>
              <a:pPr algn="just" eaLnBrk="1" latinLnBrk="0" hangingPunct="1">
                <a:lnSpc>
                  <a:spcPct val="100000"/>
                </a:lnSpc>
              </a:pPr>
              <a:r>
                <a:rPr lang="en-US" altLang="zh-CN" sz="1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分析出干系人对项目的影响程度情况，以便区别对待不同的项目干系人。</a:t>
              </a:r>
            </a:p>
          </p:txBody>
        </p:sp>
        <p:sp>
          <p:nvSpPr>
            <p:cNvPr id="16" name="TextBox 15"/>
            <p:cNvSpPr txBox="1"/>
            <p:nvPr/>
          </p:nvSpPr>
          <p:spPr>
            <a:xfrm>
              <a:off x="4065713" y="1298468"/>
              <a:ext cx="1040046" cy="439316"/>
            </a:xfrm>
            <a:prstGeom prst="rect">
              <a:avLst/>
            </a:prstGeom>
            <a:noFill/>
          </p:spPr>
          <p:txBody>
            <a:bodyPr wrap="square" lIns="0" tIns="0" rIns="0" bIns="0" rtlCol="0">
              <a:spAutoFit/>
            </a:bodyPr>
            <a:lstStyle/>
            <a:p>
              <a:pPr algn="ctr">
                <a:lnSpc>
                  <a:spcPct val="12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项目干系人</a:t>
              </a:r>
            </a:p>
            <a:p>
              <a:pPr algn="ctr">
                <a:lnSpc>
                  <a:spcPct val="12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的重要程度</a:t>
              </a:r>
            </a:p>
          </p:txBody>
        </p:sp>
      </p:grpSp>
      <p:grpSp>
        <p:nvGrpSpPr>
          <p:cNvPr id="18" name="组合 17"/>
          <p:cNvGrpSpPr/>
          <p:nvPr/>
        </p:nvGrpSpPr>
        <p:grpSpPr>
          <a:xfrm>
            <a:off x="1009650" y="987425"/>
            <a:ext cx="4051935" cy="3964940"/>
            <a:chOff x="909267" y="1241284"/>
            <a:chExt cx="2506980" cy="2506980"/>
          </a:xfrm>
        </p:grpSpPr>
        <p:sp>
          <p:nvSpPr>
            <p:cNvPr id="3" name="Oval 16"/>
            <p:cNvSpPr/>
            <p:nvPr/>
          </p:nvSpPr>
          <p:spPr>
            <a:xfrm>
              <a:off x="909267" y="1241284"/>
              <a:ext cx="2506980" cy="2506980"/>
            </a:xfrm>
            <a:prstGeom prst="ellipse">
              <a:avLst/>
            </a:prstGeom>
            <a:solidFill>
              <a:schemeClr val="accent1"/>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TextBox 8"/>
            <p:cNvSpPr txBox="1"/>
            <p:nvPr/>
          </p:nvSpPr>
          <p:spPr>
            <a:xfrm>
              <a:off x="1140282" y="2265915"/>
              <a:ext cx="2003305" cy="972840"/>
            </a:xfrm>
            <a:prstGeom prst="rect">
              <a:avLst/>
            </a:prstGeom>
            <a:noFill/>
          </p:spPr>
          <p:txBody>
            <a:bodyPr wrap="square" lIns="0" tIns="0" rIns="0" bIns="0" rtlCol="0">
              <a:spAutoFit/>
            </a:bodyPr>
            <a:lstStyle/>
            <a:p>
              <a:pPr algn="just" eaLnBrk="1" latinLnBrk="0" hangingPunct="1">
                <a:lnSpc>
                  <a:spcPct val="100000"/>
                </a:lnSpc>
              </a:pPr>
              <a:r>
                <a:rPr lang="en-US" altLang="zh-CN" sz="20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项目经理需要对项目干系人有一个全面的了解，以后无论在启动、计划执行、问题处理和收尾都需要通过干系人系统考虑问题。</a:t>
              </a:r>
            </a:p>
          </p:txBody>
        </p:sp>
        <p:sp>
          <p:nvSpPr>
            <p:cNvPr id="10" name="TextBox 9"/>
            <p:cNvSpPr txBox="1"/>
            <p:nvPr/>
          </p:nvSpPr>
          <p:spPr>
            <a:xfrm>
              <a:off x="1543224" y="1398110"/>
              <a:ext cx="1261557" cy="839943"/>
            </a:xfrm>
            <a:prstGeom prst="rect">
              <a:avLst/>
            </a:prstGeom>
            <a:noFill/>
          </p:spPr>
          <p:txBody>
            <a:bodyPr wrap="square" lIns="0" tIns="0" rIns="0" bIns="0" rtlCol="0">
              <a:spAutoFit/>
            </a:bodyPr>
            <a:lstStyle/>
            <a:p>
              <a:pPr algn="ctr">
                <a:lnSpc>
                  <a:spcPct val="120000"/>
                </a:lnSpc>
              </a:pPr>
              <a:r>
                <a:rPr lang="zh-CN" altLang="en-US" sz="3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识别项目干系人</a:t>
              </a:r>
            </a:p>
          </p:txBody>
        </p:sp>
      </p:grpSp>
      <p:sp>
        <p:nvSpPr>
          <p:cNvPr id="23"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需求工程计划</a:t>
            </a:r>
            <a:endParaRPr lang="zh-CN" altLang="en-US" sz="36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干系人分析</a:t>
            </a:r>
            <a:endParaRPr lang="zh-CN" altLang="en-US"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Effect transition="in" filter="fade">
                                      <p:cBhvr>
                                        <p:cTn id="15" dur="500"/>
                                        <p:tgtEl>
                                          <p:spTgt spid="20"/>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p:cTn id="19" dur="500" fill="hold"/>
                                        <p:tgtEl>
                                          <p:spTgt spid="21"/>
                                        </p:tgtEl>
                                        <p:attrNameLst>
                                          <p:attrName>ppt_w</p:attrName>
                                        </p:attrNameLst>
                                      </p:cBhvr>
                                      <p:tavLst>
                                        <p:tav tm="0">
                                          <p:val>
                                            <p:fltVal val="0"/>
                                          </p:val>
                                        </p:tav>
                                        <p:tav tm="100000">
                                          <p:val>
                                            <p:strVal val="#ppt_w"/>
                                          </p:val>
                                        </p:tav>
                                      </p:tavLst>
                                    </p:anim>
                                    <p:anim calcmode="lin" valueType="num">
                                      <p:cBhvr>
                                        <p:cTn id="20" dur="500" fill="hold"/>
                                        <p:tgtEl>
                                          <p:spTgt spid="21"/>
                                        </p:tgtEl>
                                        <p:attrNameLst>
                                          <p:attrName>ppt_h</p:attrName>
                                        </p:attrNameLst>
                                      </p:cBhvr>
                                      <p:tavLst>
                                        <p:tav tm="0">
                                          <p:val>
                                            <p:fltVal val="0"/>
                                          </p:val>
                                        </p:tav>
                                        <p:tav tm="100000">
                                          <p:val>
                                            <p:strVal val="#ppt_h"/>
                                          </p:val>
                                        </p:tav>
                                      </p:tavLst>
                                    </p:anim>
                                    <p:animEffect transition="in" filter="fade">
                                      <p:cBhvr>
                                        <p:cTn id="21" dur="500"/>
                                        <p:tgtEl>
                                          <p:spTgt spid="21"/>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p:cTn id="25" dur="500" fill="hold"/>
                                        <p:tgtEl>
                                          <p:spTgt spid="22"/>
                                        </p:tgtEl>
                                        <p:attrNameLst>
                                          <p:attrName>ppt_w</p:attrName>
                                        </p:attrNameLst>
                                      </p:cBhvr>
                                      <p:tavLst>
                                        <p:tav tm="0">
                                          <p:val>
                                            <p:fltVal val="0"/>
                                          </p:val>
                                        </p:tav>
                                        <p:tav tm="100000">
                                          <p:val>
                                            <p:strVal val="#ppt_w"/>
                                          </p:val>
                                        </p:tav>
                                      </p:tavLst>
                                    </p:anim>
                                    <p:anim calcmode="lin" valueType="num">
                                      <p:cBhvr>
                                        <p:cTn id="26" dur="500" fill="hold"/>
                                        <p:tgtEl>
                                          <p:spTgt spid="22"/>
                                        </p:tgtEl>
                                        <p:attrNameLst>
                                          <p:attrName>ppt_h</p:attrName>
                                        </p:attrNameLst>
                                      </p:cBhvr>
                                      <p:tavLst>
                                        <p:tav tm="0">
                                          <p:val>
                                            <p:fltVal val="0"/>
                                          </p:val>
                                        </p:tav>
                                        <p:tav tm="100000">
                                          <p:val>
                                            <p:strVal val="#ppt_h"/>
                                          </p:val>
                                        </p:tav>
                                      </p:tavLst>
                                    </p:anim>
                                    <p:animEffect transition="in" filter="fade">
                                      <p:cBhvr>
                                        <p:cTn id="2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graphicFrame>
        <p:nvGraphicFramePr>
          <p:cNvPr id="3" name="表格 2"/>
          <p:cNvGraphicFramePr/>
          <p:nvPr>
            <p:extLst>
              <p:ext uri="{D42A27DB-BD31-4B8C-83A1-F6EECF244321}">
                <p14:modId xmlns:p14="http://schemas.microsoft.com/office/powerpoint/2010/main" val="3596189588"/>
              </p:ext>
            </p:extLst>
          </p:nvPr>
        </p:nvGraphicFramePr>
        <p:xfrm>
          <a:off x="1820863" y="1018540"/>
          <a:ext cx="9106217" cy="5005070"/>
        </p:xfrm>
        <a:graphic>
          <a:graphicData uri="http://schemas.openxmlformats.org/drawingml/2006/table">
            <a:tbl>
              <a:tblPr firstRow="1" bandRow="1">
                <a:tableStyleId>{5C22544A-7EE6-4342-B048-85BDC9FD1C3A}</a:tableStyleId>
              </a:tblPr>
              <a:tblGrid>
                <a:gridCol w="1907857"/>
                <a:gridCol w="1799590"/>
                <a:gridCol w="1799590"/>
                <a:gridCol w="1799590"/>
                <a:gridCol w="1799590"/>
              </a:tblGrid>
              <a:tr h="334010">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姓名</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电话</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QQ</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邮箱</a:t>
                      </a:r>
                    </a:p>
                  </a:txBody>
                  <a:tcPr marL="0" marR="0" marT="0" marB="1" anchor="ctr"/>
                </a:tc>
              </a:tr>
              <a:tr h="100012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杨枨</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项目发起人、客户、教师用户代表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13357102333</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dirty="0" smtClean="0">
                          <a:latin typeface="宋体" panose="02010600030101010101" pitchFamily="2" charset="-122"/>
                          <a:ea typeface="宋体" panose="02010600030101010101" pitchFamily="2" charset="-122"/>
                          <a:cs typeface="Times New Roman" panose="02020603050405020304" charset="0"/>
                        </a:rPr>
                        <a:t>yangc@zucc.edu.cn</a:t>
                      </a:r>
                      <a:endParaRPr lang="zh-CN" altLang="en-US" sz="2000" b="0" dirty="0">
                        <a:latin typeface="宋体" panose="02010600030101010101" pitchFamily="2" charset="-122"/>
                        <a:ea typeface="宋体" panose="02010600030101010101" pitchFamily="2" charset="-122"/>
                        <a:cs typeface="Times New Roman" panose="02020603050405020304" charset="0"/>
                      </a:endParaRPr>
                    </a:p>
                  </a:txBody>
                  <a:tcPr marL="0" marR="0" marT="0" marB="1" anchor="ctr"/>
                </a:tc>
              </a:tr>
              <a:tr h="33401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项目经理</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15858266626</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906438950</a:t>
                      </a:r>
                    </a:p>
                  </a:txBody>
                  <a:tcPr marL="0" marR="0" marT="0" marB="1" anchor="ctr"/>
                </a:tc>
                <a:tc>
                  <a:txBody>
                    <a:bodyPr/>
                    <a:lstStyle/>
                    <a:p>
                      <a:r>
                        <a:rPr lang="en-US" altLang="zh-CN" dirty="0" smtClean="0"/>
                        <a:t>QQ</a:t>
                      </a:r>
                      <a:r>
                        <a:rPr lang="zh-CN" altLang="en-US" dirty="0" smtClean="0"/>
                        <a:t>邮箱</a:t>
                      </a:r>
                      <a:endParaRPr lang="zh-CN" altLang="en-US" dirty="0"/>
                    </a:p>
                  </a:txBody>
                  <a:tcPr marL="0" marR="0" marT="0" marB="1" anchor="ctr"/>
                </a:tc>
              </a:tr>
              <a:tr h="33401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李捷</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15858261899</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597800183</a:t>
                      </a:r>
                    </a:p>
                  </a:txBody>
                  <a:tcPr marL="0" marR="0" marT="0" marB="1" anchor="ctr"/>
                </a:tc>
                <a:tc>
                  <a:txBody>
                    <a:bodyPr/>
                    <a:lstStyle/>
                    <a:p>
                      <a:r>
                        <a:rPr lang="en-US" altLang="zh-CN" smtClean="0"/>
                        <a:t>QQ</a:t>
                      </a:r>
                      <a:r>
                        <a:rPr lang="zh-CN" altLang="en-US" smtClean="0"/>
                        <a:t>邮箱</a:t>
                      </a:r>
                      <a:endParaRPr lang="zh-CN" altLang="en-US" dirty="0"/>
                    </a:p>
                  </a:txBody>
                  <a:tcPr marL="0" marR="0" marT="0" marB="1" anchor="ctr"/>
                </a:tc>
              </a:tr>
              <a:tr h="33337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厉佩强</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18757811940</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1345966165</a:t>
                      </a:r>
                    </a:p>
                  </a:txBody>
                  <a:tcPr marL="0" marR="0" marT="0" marB="1" anchor="ctr"/>
                </a:tc>
                <a:tc>
                  <a:txBody>
                    <a:bodyPr/>
                    <a:lstStyle/>
                    <a:p>
                      <a:r>
                        <a:rPr lang="en-US" altLang="zh-CN" smtClean="0"/>
                        <a:t>QQ</a:t>
                      </a:r>
                      <a:r>
                        <a:rPr lang="zh-CN" altLang="en-US" smtClean="0"/>
                        <a:t>邮箱</a:t>
                      </a:r>
                      <a:endParaRPr lang="zh-CN" altLang="en-US" dirty="0"/>
                    </a:p>
                  </a:txBody>
                  <a:tcPr marL="0" marR="0" marT="0" marB="1" anchor="ctr"/>
                </a:tc>
              </a:tr>
              <a:tr h="33464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朱秉</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13958359678</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137873164</a:t>
                      </a:r>
                    </a:p>
                  </a:txBody>
                  <a:tcPr marL="0" marR="0" marT="0" marB="1" anchor="ctr"/>
                </a:tc>
                <a:tc>
                  <a:txBody>
                    <a:bodyPr/>
                    <a:lstStyle/>
                    <a:p>
                      <a:r>
                        <a:rPr lang="en-US" altLang="zh-CN" smtClean="0"/>
                        <a:t>QQ</a:t>
                      </a:r>
                      <a:r>
                        <a:rPr lang="zh-CN" altLang="en-US" smtClean="0"/>
                        <a:t>邮箱</a:t>
                      </a:r>
                      <a:endParaRPr lang="zh-CN" altLang="en-US" dirty="0"/>
                    </a:p>
                  </a:txBody>
                  <a:tcPr marL="0" marR="0" marT="0" marB="1" anchor="ctr"/>
                </a:tc>
              </a:tr>
              <a:tr h="33337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周盛</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18072878785</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1040050116</a:t>
                      </a:r>
                    </a:p>
                  </a:txBody>
                  <a:tcPr marL="0" marR="0" marT="0" marB="1" anchor="ctr"/>
                </a:tc>
                <a:tc>
                  <a:txBody>
                    <a:bodyPr/>
                    <a:lstStyle/>
                    <a:p>
                      <a:r>
                        <a:rPr lang="en-US" altLang="zh-CN" dirty="0" smtClean="0"/>
                        <a:t>QQ</a:t>
                      </a:r>
                      <a:r>
                        <a:rPr lang="zh-CN" altLang="en-US" dirty="0" smtClean="0"/>
                        <a:t>邮箱</a:t>
                      </a:r>
                      <a:endParaRPr lang="zh-CN" altLang="en-US" dirty="0"/>
                    </a:p>
                  </a:txBody>
                  <a:tcPr marL="0" marR="0" marT="0" marB="1" anchor="ctr"/>
                </a:tc>
              </a:tr>
              <a:tr h="33337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学生用户代表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Times New Roman" panose="02020603050405020304" charset="0"/>
                        </a:rPr>
                        <a:t> </a:t>
                      </a:r>
                    </a:p>
                  </a:txBody>
                  <a:tcPr marL="0" marR="0" marT="0" marB="1" anchor="ctr"/>
                </a:tc>
              </a:tr>
              <a:tr h="1000760">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侯宏仑</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项目发起人、客户、教师用户代表</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smtClean="0">
                          <a:latin typeface="宋体" panose="02010600030101010101" pitchFamily="2" charset="-122"/>
                          <a:ea typeface="宋体" panose="02010600030101010101" pitchFamily="2" charset="-122"/>
                          <a:cs typeface="Times New Roman" panose="02020603050405020304" charset="0"/>
                        </a:rPr>
                        <a:t>Ubilabs@zucc.edu.cn</a:t>
                      </a:r>
                      <a:endParaRPr lang="zh-CN" altLang="en-US" sz="2000" b="0" dirty="0">
                        <a:latin typeface="宋体" panose="02010600030101010101" pitchFamily="2" charset="-122"/>
                        <a:ea typeface="宋体" panose="02010600030101010101" pitchFamily="2" charset="-122"/>
                        <a:cs typeface="Times New Roman" panose="02020603050405020304" charset="0"/>
                      </a:endParaRPr>
                    </a:p>
                  </a:txBody>
                  <a:tcPr marL="0" marR="0" marT="0" marB="1" anchor="ctr"/>
                </a:tc>
              </a:tr>
              <a:tr h="33337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管理员用户代表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Times New Roman" panose="02020603050405020304" charset="0"/>
                        </a:rPr>
                        <a:t> </a:t>
                      </a:r>
                    </a:p>
                  </a:txBody>
                  <a:tcPr marL="0" marR="0" marT="0" marB="1" anchor="ctr"/>
                </a:tc>
              </a:tr>
              <a:tr h="33401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游客用户代表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endParaRPr lang="zh-CN" altLang="en-US" sz="2000" b="0">
                        <a:latin typeface="宋体" panose="02010600030101010101" pitchFamily="2" charset="-122"/>
                        <a:ea typeface="宋体" panose="02010600030101010101" pitchFamily="2" charset="-122"/>
                        <a:cs typeface="Times New Roman" panose="02020603050405020304" charset="0"/>
                      </a:endParaRPr>
                    </a:p>
                  </a:txBody>
                  <a:tcPr marL="0" marR="0" marT="0" marB="1" anchor="ctr"/>
                </a:tc>
              </a:tr>
            </a:tbl>
          </a:graphicData>
        </a:graphic>
      </p:graphicFrame>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项目干系人登记册</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人力资源计划</a:t>
            </a:r>
          </a:p>
        </p:txBody>
      </p:sp>
      <p:graphicFrame>
        <p:nvGraphicFramePr>
          <p:cNvPr id="2" name="对象 -2147482624"/>
          <p:cNvGraphicFramePr>
            <a:graphicFrameLocks noChangeAspect="1"/>
          </p:cNvGraphicFramePr>
          <p:nvPr/>
        </p:nvGraphicFramePr>
        <p:xfrm>
          <a:off x="947420" y="919480"/>
          <a:ext cx="8615045" cy="6047740"/>
        </p:xfrm>
        <a:graphic>
          <a:graphicData uri="http://schemas.openxmlformats.org/presentationml/2006/ole">
            <mc:AlternateContent xmlns:mc="http://schemas.openxmlformats.org/markup-compatibility/2006">
              <mc:Choice xmlns:v="urn:schemas-microsoft-com:vml" Requires="v">
                <p:oleObj spid="_x0000_s3089" r:id="rId4" imgW="6239510" imgH="4765040" progId="Visio.Drawing.11">
                  <p:embed/>
                </p:oleObj>
              </mc:Choice>
              <mc:Fallback>
                <p:oleObj r:id="rId4" imgW="6239510" imgH="4765040" progId="Visio.Drawing.11">
                  <p:embed/>
                  <p:pic>
                    <p:nvPicPr>
                      <p:cNvPr id="0" name="图片 3075"/>
                      <p:cNvPicPr/>
                      <p:nvPr/>
                    </p:nvPicPr>
                    <p:blipFill>
                      <a:blip r:embed="rId5"/>
                      <a:stretch>
                        <a:fillRect/>
                      </a:stretch>
                    </p:blipFill>
                    <p:spPr>
                      <a:xfrm>
                        <a:off x="947420" y="919480"/>
                        <a:ext cx="8615045" cy="6047740"/>
                      </a:xfrm>
                      <a:prstGeom prst="rect">
                        <a:avLst/>
                      </a:prstGeom>
                      <a:noFill/>
                      <a:ln w="38100">
                        <a:noFill/>
                        <a:miter/>
                      </a:ln>
                    </p:spPr>
                  </p:pic>
                </p:oleObj>
              </mc:Fallback>
            </mc:AlternateContent>
          </a:graphicData>
        </a:graphic>
      </p:graphicFrame>
      <p:sp>
        <p:nvSpPr>
          <p:cNvPr id="3" name="Text Placeholder 16"/>
          <p:cNvSpPr>
            <a:spLocks noGrp="1"/>
          </p:cNvSpPr>
          <p:nvPr/>
        </p:nvSpPr>
        <p:spPr>
          <a:xfrm>
            <a:off x="9562465" y="919480"/>
            <a:ext cx="2887345" cy="6032500"/>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711200" algn="l">
              <a:lnSpc>
                <a:spcPct val="100000"/>
              </a:lnSpc>
              <a:spcBef>
                <a:spcPts val="1000"/>
              </a:spcBef>
              <a:buNone/>
              <a:extLst>
                <a:ext uri="{35155182-B16C-46BC-9424-99874614C6A1}">
                  <wpsdc:indentchars xmlns="" xmlns:wpsdc="http://www.wps.cn/officeDocument/2017/drawingmlCustomData" val="200" checksum="3773799597"/>
                </a:ext>
              </a:extLst>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人力资源规划主要是记录、分配、决定项目角色和职责及报告关系，由于是小组活动，每个人分配的功时基本相同。小组内各个成员都可被多项目共享。建立奖励机制，全面推行绩效考核管理，从成员的工作行为和工作完成情况进行考核。</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
                                            <p:bg/>
                                          </p:spTgt>
                                        </p:tgtEl>
                                        <p:attrNameLst>
                                          <p:attrName>style.visibility</p:attrName>
                                        </p:attrNameLst>
                                      </p:cBhvr>
                                      <p:to>
                                        <p:strVal val="visible"/>
                                      </p:to>
                                    </p:set>
                                    <p:anim calcmode="lin" valueType="num">
                                      <p:cBhvr additive="base">
                                        <p:cTn id="12" dur="500" fill="hold"/>
                                        <p:tgtEl>
                                          <p:spTgt spid="2">
                                            <p:bg/>
                                          </p:spTgt>
                                        </p:tgtEl>
                                        <p:attrNameLst>
                                          <p:attrName>ppt_x</p:attrName>
                                        </p:attrNameLst>
                                      </p:cBhvr>
                                      <p:tavLst>
                                        <p:tav tm="0">
                                          <p:val>
                                            <p:strVal val="0-#ppt_w/2"/>
                                          </p:val>
                                        </p:tav>
                                        <p:tav tm="100000">
                                          <p:val>
                                            <p:strVal val="#ppt_x"/>
                                          </p:val>
                                        </p:tav>
                                      </p:tavLst>
                                    </p:anim>
                                    <p:anim calcmode="lin" valueType="num">
                                      <p:cBhvr additive="base">
                                        <p:cTn id="13" dur="500" fill="hold"/>
                                        <p:tgtEl>
                                          <p:spTgt spid="2">
                                            <p:bg/>
                                          </p:spTgt>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1+#ppt_w/2"/>
                                          </p:val>
                                        </p:tav>
                                        <p:tav tm="100000">
                                          <p:val>
                                            <p:strVal val="#ppt_x"/>
                                          </p:val>
                                        </p:tav>
                                      </p:tavLst>
                                    </p:anim>
                                    <p:anim calcmode="lin" valueType="num">
                                      <p:cBhvr additive="base">
                                        <p:cTn id="1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2" grpId="0" build="p"/>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项目职责</a:t>
            </a:r>
          </a:p>
        </p:txBody>
      </p:sp>
      <p:graphicFrame>
        <p:nvGraphicFramePr>
          <p:cNvPr id="6" name="表格 5"/>
          <p:cNvGraphicFramePr/>
          <p:nvPr/>
        </p:nvGraphicFramePr>
        <p:xfrm>
          <a:off x="1814830" y="1022985"/>
          <a:ext cx="9228455" cy="5971544"/>
        </p:xfrm>
        <a:graphic>
          <a:graphicData uri="http://schemas.openxmlformats.org/drawingml/2006/table">
            <a:tbl>
              <a:tblPr firstRow="1" bandRow="1">
                <a:tableStyleId>{5C22544A-7EE6-4342-B048-85BDC9FD1C3A}</a:tableStyleId>
              </a:tblPr>
              <a:tblGrid>
                <a:gridCol w="1108075"/>
                <a:gridCol w="1425575"/>
                <a:gridCol w="6694805"/>
              </a:tblGrid>
              <a:tr h="454660">
                <a:tc>
                  <a:txBody>
                    <a:bodyPr/>
                    <a:lstStyle/>
                    <a:p>
                      <a:pPr indent="0" algn="ctr">
                        <a:buNone/>
                      </a:pPr>
                      <a:r>
                        <a:rPr lang="zh-CN" altLang="en-US" sz="1800" b="1" dirty="0">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人员</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工作职责</a:t>
                      </a:r>
                    </a:p>
                  </a:txBody>
                  <a:tcPr marL="0" marR="0" marT="0" marB="1" anchor="ctr"/>
                </a:tc>
              </a:tr>
              <a:tr h="2270760">
                <a:tc>
                  <a:txBody>
                    <a:bodyPr/>
                    <a:lstStyle/>
                    <a:p>
                      <a:pPr indent="0" algn="ctr">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ctr"/>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负责项目的整体规划和管理；</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负责项目计划的制定和维护；</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负责资源的分配和协调活动；</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负责项目的跟踪和管理；</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负责识别项目风险并制定风险缓解策略；</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参与项目技术评审和阶段评审；</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a:t>
                      </a: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责度量数据的收集和分析</a:t>
                      </a:r>
                      <a:r>
                        <a:rPr lang="zh-CN" altLang="en-US" sz="1800" b="0" dirty="0">
                          <a:latin typeface="宋体" panose="02010600030101010101" pitchFamily="2" charset="-122"/>
                          <a:ea typeface="宋体" panose="02010600030101010101" pitchFamily="2" charset="-122"/>
                          <a:cs typeface="宋体" panose="02010600030101010101" pitchFamily="2" charset="-122"/>
                        </a:rPr>
                        <a:t>；</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对项目工作产品的最终质量负责。</a:t>
                      </a:r>
                    </a:p>
                  </a:txBody>
                  <a:tcPr marL="266700" marR="0" marT="76200" marB="1" anchor="ctr"/>
                </a:tc>
              </a:tr>
              <a:tr h="1173480">
                <a:tc>
                  <a:txBody>
                    <a:bodyPr/>
                    <a:lstStyle/>
                    <a:p>
                      <a:pPr indent="0" algn="ctr">
                        <a:buNone/>
                      </a:pPr>
                      <a:r>
                        <a:rPr lang="zh-CN" altLang="en-US" sz="1800" b="0">
                          <a:latin typeface="宋体" panose="02010600030101010101" pitchFamily="2" charset="-122"/>
                          <a:ea typeface="宋体" panose="02010600030101010101" pitchFamily="2" charset="-122"/>
                          <a:cs typeface="宋体" panose="02010600030101010101" pitchFamily="2" charset="-122"/>
                        </a:rPr>
                        <a:t>需求人员</a:t>
                      </a:r>
                    </a:p>
                  </a:txBody>
                  <a:tcPr marL="0" marR="0" marT="0" marB="1" anchor="ctr"/>
                </a:tc>
                <a:tc>
                  <a:txBody>
                    <a:bodyPr/>
                    <a:lstStyle/>
                    <a:p>
                      <a:pPr indent="0" algn="ctr">
                        <a:buNone/>
                      </a:pPr>
                      <a:r>
                        <a:rPr lang="zh-CN" altLang="en-US" sz="1800" b="0">
                          <a:latin typeface="宋体" panose="02010600030101010101" pitchFamily="2" charset="-122"/>
                          <a:ea typeface="宋体" panose="02010600030101010101" pitchFamily="2" charset="-122"/>
                          <a:cs typeface="宋体" panose="02010600030101010101" pitchFamily="2" charset="-122"/>
                        </a:rPr>
                        <a:t>李捷、  厉佩强、周盛、朱秉</a:t>
                      </a:r>
                    </a:p>
                  </a:txBody>
                  <a:tcPr marL="0" marR="0" marT="0" marB="1" anchor="ctr"/>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负责项目的需求调研；</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负责编写用户需求说明书；</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负责编写需求规格说明书对用户需求进行跟踪、管理；</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r h="62484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美工</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负责产品原型的设计；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负责产品界面的设计。</a:t>
                      </a:r>
                    </a:p>
                  </a:txBody>
                  <a:tcPr marL="266700" marR="0" marT="76200" marB="1" anchor="ctr"/>
                </a:tc>
              </a:tr>
              <a:tr h="144780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设计人员</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负责建立系统架构；</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负责进行概要设计；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负责进行数据库设计；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负责进行详细设计；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项目职责</a:t>
            </a:r>
          </a:p>
        </p:txBody>
      </p:sp>
      <p:graphicFrame>
        <p:nvGraphicFramePr>
          <p:cNvPr id="6" name="表格 5"/>
          <p:cNvGraphicFramePr/>
          <p:nvPr/>
        </p:nvGraphicFramePr>
        <p:xfrm>
          <a:off x="1557020" y="1006475"/>
          <a:ext cx="9745345" cy="5643248"/>
        </p:xfrm>
        <a:graphic>
          <a:graphicData uri="http://schemas.openxmlformats.org/drawingml/2006/table">
            <a:tbl>
              <a:tblPr firstRow="1" bandRow="1">
                <a:tableStyleId>{5C22544A-7EE6-4342-B048-85BDC9FD1C3A}</a:tableStyleId>
              </a:tblPr>
              <a:tblGrid>
                <a:gridCol w="1170305"/>
                <a:gridCol w="1504950"/>
                <a:gridCol w="7070090"/>
              </a:tblGrid>
              <a:tr h="476885">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人员</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工作职责</a:t>
                      </a:r>
                    </a:p>
                  </a:txBody>
                  <a:tcPr marL="0" marR="0" marT="0" marB="1" anchor="ctr"/>
                </a:tc>
              </a:tr>
              <a:tr h="821055">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开发人员</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根据编码规范编写代码，并进行自测；</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进行系统集成；</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修改软件</a:t>
                      </a: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BUG</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r h="424815">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测试人员</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负责制定测试计划；</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负责设计测试用例；</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准备测试数据、测试环境和测试脚本；</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构建测试包；</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执行测试，记录测试结果；</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缺陷解决情况的跟踪；</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编写测试总结报告；</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维护缺陷库；</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r h="27432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配置管理员</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负责制定配置管理计划；</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建立与维护配置库；</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建立和发布基线；</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对配置库的状态进行跟踪和统计；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负责配置变更的跟踪。</a:t>
                      </a:r>
                    </a:p>
                  </a:txBody>
                  <a:tcPr marL="266700" marR="0" marT="76200" marB="1"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项目职责</a:t>
            </a:r>
          </a:p>
        </p:txBody>
      </p:sp>
      <p:graphicFrame>
        <p:nvGraphicFramePr>
          <p:cNvPr id="6" name="表格 5"/>
          <p:cNvGraphicFramePr/>
          <p:nvPr/>
        </p:nvGraphicFramePr>
        <p:xfrm>
          <a:off x="1557020" y="1006475"/>
          <a:ext cx="9745345" cy="4271648"/>
        </p:xfrm>
        <a:graphic>
          <a:graphicData uri="http://schemas.openxmlformats.org/drawingml/2006/table">
            <a:tbl>
              <a:tblPr firstRow="1" bandRow="1">
                <a:tableStyleId>{5C22544A-7EE6-4342-B048-85BDC9FD1C3A}</a:tableStyleId>
              </a:tblPr>
              <a:tblGrid>
                <a:gridCol w="1170305"/>
                <a:gridCol w="1504950"/>
                <a:gridCol w="7070090"/>
              </a:tblGrid>
              <a:tr h="476885">
                <a:tc>
                  <a:txBody>
                    <a:bodyPr/>
                    <a:lstStyle/>
                    <a:p>
                      <a:pPr indent="0" algn="ctr">
                        <a:buNone/>
                      </a:pPr>
                      <a:r>
                        <a:rPr lang="zh-CN" altLang="en-US" sz="1800" b="1" dirty="0">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人员</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工作职责</a:t>
                      </a:r>
                    </a:p>
                  </a:txBody>
                  <a:tcPr marL="0" marR="0" marT="0" marB="1" anchor="ctr"/>
                </a:tc>
              </a:tr>
              <a:tr h="821055">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客户代表</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杨枨老师</a:t>
                      </a: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&amp;</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侯宏仑老师</a:t>
                      </a:r>
                    </a:p>
                  </a:txBody>
                  <a:tcPr marL="0" marR="0" marT="0" marB="1" anchor="ctr"/>
                </a:tc>
                <a:tc>
                  <a:txBody>
                    <a:bodyPr/>
                    <a:lstStyle/>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负责需求的确认；</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参与项目的最终验收。</a:t>
                      </a:r>
                    </a:p>
                  </a:txBody>
                  <a:tcPr marL="266700" marR="0" marT="76200" marB="1" anchor="ctr"/>
                </a:tc>
              </a:tr>
              <a:tr h="424815">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QA</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厉佩强</a:t>
                      </a:r>
                    </a:p>
                  </a:txBody>
                  <a:tcPr marL="0" marR="0" marT="0" marB="1" anchor="ctr"/>
                </a:tc>
                <a:tc>
                  <a:txBody>
                    <a:bodyPr/>
                    <a:lstStyle/>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负责制定质量保证计划；</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对项目的过程及工作产品进行审计和跟踪；</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对项目进展、风险和问题进行跟踪和监控；</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参与项目技术评审和阶段评审；</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对项目的质量活动进行指导；</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向公司高层汇报项目情况；</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收集过程改进建议。</a:t>
                      </a:r>
                    </a:p>
                  </a:txBody>
                  <a:tcPr marL="266700" marR="0" marT="76200" marB="1" anchor="ctr"/>
                </a:tc>
              </a:tr>
              <a:tr h="27432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高层领导</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杨枨老师及侯宏仑老师</a:t>
                      </a:r>
                    </a:p>
                  </a:txBody>
                  <a:tcPr marL="0" marR="0" marT="0" marB="1" anchor="ctr"/>
                </a:tc>
                <a:tc>
                  <a:txBody>
                    <a:bodyPr/>
                    <a:lstStyle/>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审批项目重大任命、变更；保证项目所需的必要资源；</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审批对外的承诺；</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协调项目与项目、项目与其它部门间的资源分配。</a:t>
                      </a:r>
                    </a:p>
                  </a:txBody>
                  <a:tcPr marL="266700" marR="0" marT="76200" marB="1"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247955" y="2431770"/>
            <a:ext cx="2223370" cy="2223370"/>
          </a:xfrm>
          <a:prstGeom prst="ellipse">
            <a:avLst/>
          </a:prstGeom>
          <a:solidFill>
            <a:schemeClr val="accent1"/>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543081" y="3188863"/>
            <a:ext cx="1761285"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6000" dirty="0">
                <a:solidFill>
                  <a:schemeClr val="accent1"/>
                </a:solidFill>
                <a:latin typeface="Arial" panose="020B0604020202020204" pitchFamily="34" charset="0"/>
                <a:ea typeface="微软雅黑" panose="020B0503020204020204" pitchFamily="34" charset="-122"/>
                <a:sym typeface="Arial" panose="020B0604020202020204" pitchFamily="34" charset="0"/>
              </a:rPr>
              <a:t>引言</a:t>
            </a:r>
          </a:p>
        </p:txBody>
      </p:sp>
      <p:sp>
        <p:nvSpPr>
          <p:cNvPr id="6152" name="椭圆 3088"/>
          <p:cNvSpPr>
            <a:spLocks noChangeArrowheads="1"/>
          </p:cNvSpPr>
          <p:nvPr/>
        </p:nvSpPr>
        <p:spPr bwMode="auto">
          <a:xfrm>
            <a:off x="1339409" y="4253326"/>
            <a:ext cx="169655" cy="169655"/>
          </a:xfrm>
          <a:prstGeom prst="ellipse">
            <a:avLst/>
          </a:prstGeom>
          <a:solidFill>
            <a:schemeClr val="accent1"/>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658839" y="2166126"/>
            <a:ext cx="482177" cy="482177"/>
          </a:xfrm>
          <a:prstGeom prst="ellipse">
            <a:avLst/>
          </a:prstGeom>
          <a:solidFill>
            <a:schemeClr val="accent1"/>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10" name="文本框 9"/>
          <p:cNvSpPr txBox="1"/>
          <p:nvPr/>
        </p:nvSpPr>
        <p:spPr>
          <a:xfrm>
            <a:off x="7403995" y="2312721"/>
            <a:ext cx="3979458" cy="2461895"/>
          </a:xfrm>
          <a:prstGeom prst="rect">
            <a:avLst/>
          </a:prstGeom>
          <a:noFill/>
        </p:spPr>
        <p:txBody>
          <a:bodyPr wrap="square" lIns="0" tIns="0" rIns="0" bIns="0" rtlCol="0">
            <a:spAutoFit/>
          </a:bodyPr>
          <a:lstStyle/>
          <a:p>
            <a:pPr algn="just"/>
            <a:r>
              <a:rPr lang="zh-CN" altLang="en-US" sz="20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本计划旨在使 “软件工程系列课程教学辅助网站”项目的开展更加工程化，规范需求工程相关工作。本文档说明了关于的项目范围、工作内容、人员分配、时间安排、管理与控制办法、质量管理等，为本小组提供一个框架，使之能合理地估算需求工程所需的资源和开发进度。</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par>
                                <p:cTn id="32" presetID="2" presetClass="entr" presetSubtype="4"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additive="base">
                                        <p:cTn id="34" dur="500" fill="hold"/>
                                        <p:tgtEl>
                                          <p:spTgt spid="10"/>
                                        </p:tgtEl>
                                        <p:attrNameLst>
                                          <p:attrName>ppt_x</p:attrName>
                                        </p:attrNameLst>
                                      </p:cBhvr>
                                      <p:tavLst>
                                        <p:tav tm="0">
                                          <p:val>
                                            <p:strVal val="#ppt_x"/>
                                          </p:val>
                                        </p:tav>
                                        <p:tav tm="100000">
                                          <p:val>
                                            <p:strVal val="#ppt_x"/>
                                          </p:val>
                                        </p:tav>
                                      </p:tavLst>
                                    </p:anim>
                                    <p:anim calcmode="lin" valueType="num">
                                      <p:cBhvr additive="base">
                                        <p:cTn id="3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4"/>
                </a:solidFill>
                <a:latin typeface="Arial" panose="020B0604020202020204" pitchFamily="34" charset="0"/>
                <a:ea typeface="微软雅黑" panose="020B0503020204020204" pitchFamily="34" charset="-122"/>
                <a:sym typeface="Arial" panose="020B0604020202020204" pitchFamily="34" charset="0"/>
              </a:rPr>
              <a:t>04</a:t>
            </a:r>
          </a:p>
        </p:txBody>
      </p:sp>
      <p:sp>
        <p:nvSpPr>
          <p:cNvPr id="6152" name="椭圆 3088"/>
          <p:cNvSpPr>
            <a:spLocks noChangeArrowheads="1"/>
          </p:cNvSpPr>
          <p:nvPr/>
        </p:nvSpPr>
        <p:spPr bwMode="auto">
          <a:xfrm>
            <a:off x="1626429" y="4325081"/>
            <a:ext cx="169655" cy="169655"/>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4"/>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工作任务分解、以及甘特图</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文档截止时间管理</a:t>
            </a:r>
          </a:p>
        </p:txBody>
      </p:sp>
      <p:graphicFrame>
        <p:nvGraphicFramePr>
          <p:cNvPr id="2" name="表格 1"/>
          <p:cNvGraphicFramePr/>
          <p:nvPr/>
        </p:nvGraphicFramePr>
        <p:xfrm>
          <a:off x="2141855" y="995680"/>
          <a:ext cx="8575040" cy="4912360"/>
        </p:xfrm>
        <a:graphic>
          <a:graphicData uri="http://schemas.openxmlformats.org/drawingml/2006/table">
            <a:tbl>
              <a:tblPr firstRow="1" bandRow="1">
                <a:tableStyleId>{5C22544A-7EE6-4342-B048-85BDC9FD1C3A}</a:tableStyleId>
              </a:tblPr>
              <a:tblGrid>
                <a:gridCol w="5737225"/>
                <a:gridCol w="2837815"/>
              </a:tblGrid>
              <a:tr h="5105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项目任务（及里程碑）</a:t>
                      </a:r>
                    </a:p>
                  </a:txBody>
                  <a:tcPr marL="0" marR="0" marT="0" marB="1" anchor="ctr"/>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截止日期</a:t>
                      </a:r>
                    </a:p>
                  </a:txBody>
                  <a:tcPr marL="0" marR="0" marT="0" marB="1" anchor="ctr"/>
                </a:tc>
              </a:tr>
              <a:tr h="8788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项目启动</a:t>
                      </a: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10</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5867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项目章程</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项目可行性报告</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项目总体计划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Times New Roman" panose="02020603050405020304" charset="0"/>
                        </a:rPr>
                        <a:t>-</a:t>
                      </a:r>
                      <a:r>
                        <a:rPr lang="zh-CN" altLang="en-US" sz="1800" b="0">
                          <a:latin typeface="宋体" panose="02010600030101010101" pitchFamily="2" charset="-122"/>
                          <a:ea typeface="宋体" panose="02010600030101010101" pitchFamily="2" charset="-122"/>
                          <a:cs typeface="宋体" panose="02010600030101010101" pitchFamily="2" charset="-122"/>
                        </a:rPr>
                        <a:t>初步</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10</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29</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400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质量保证计划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5</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19</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12</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10</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400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需求变更文档</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12</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阶段</a:t>
                      </a:r>
                      <a:r>
                        <a:rPr lang="zh-CN" altLang="en-US" sz="1800" b="0">
                          <a:latin typeface="宋体" panose="02010600030101010101" pitchFamily="2" charset="-122"/>
                          <a:ea typeface="宋体" panose="02010600030101010101" pitchFamily="2" charset="-122"/>
                          <a:cs typeface="Times New Roman" panose="02020603050405020304" charset="0"/>
                        </a:rPr>
                        <a:t>评审</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12</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400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系统设计与实现计划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测试计划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en-US" altLang="zh-CN" sz="1800" b="0">
                          <a:latin typeface="宋体" panose="02010600030101010101" pitchFamily="2" charset="-122"/>
                          <a:ea typeface="宋体" panose="02010600030101010101" pitchFamily="2" charset="-122"/>
                          <a:cs typeface="Times New Roman" panose="02020603050405020304" charset="0"/>
                        </a:rPr>
                        <a:t>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16</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58737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安装部署计划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培训计划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系统维护计划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项目总结报告</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a:t>
                      </a:r>
                      <a:r>
                        <a:rPr lang="en-US" altLang="zh-CN" sz="1800" b="0">
                          <a:latin typeface="宋体" panose="02010600030101010101" pitchFamily="2" charset="-122"/>
                          <a:ea typeface="宋体" panose="02010600030101010101" pitchFamily="2" charset="-122"/>
                          <a:cs typeface="Times New Roman" panose="02020603050405020304" charset="0"/>
                        </a:rPr>
                        <a:t>2</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bl>
          </a:graphicData>
        </a:graphic>
      </p:graphicFrame>
      <p:graphicFrame>
        <p:nvGraphicFramePr>
          <p:cNvPr id="4" name="对象 3">
            <a:hlinkClick r:id="" action="ppaction://ole?verb=0"/>
          </p:cNvPr>
          <p:cNvGraphicFramePr>
            <a:graphicFrameLocks noChangeAspect="1"/>
          </p:cNvGraphicFramePr>
          <p:nvPr>
            <p:extLst>
              <p:ext uri="{D42A27DB-BD31-4B8C-83A1-F6EECF244321}">
                <p14:modId xmlns:p14="http://schemas.microsoft.com/office/powerpoint/2010/main" val="3839443383"/>
              </p:ext>
            </p:extLst>
          </p:nvPr>
        </p:nvGraphicFramePr>
        <p:xfrm>
          <a:off x="10716895" y="995680"/>
          <a:ext cx="971550" cy="800100"/>
        </p:xfrm>
        <a:graphic>
          <a:graphicData uri="http://schemas.openxmlformats.org/presentationml/2006/ole">
            <mc:AlternateContent xmlns:mc="http://schemas.openxmlformats.org/markup-compatibility/2006">
              <mc:Choice xmlns:v="urn:schemas-microsoft-com:vml" Requires="v">
                <p:oleObj spid="_x0000_s1040" name="项目" showAsIcon="1" r:id="rId4" imgW="971640" imgH="800280" progId="MSProject.Project.9">
                  <p:embed/>
                </p:oleObj>
              </mc:Choice>
              <mc:Fallback>
                <p:oleObj name="项目" showAsIcon="1" r:id="rId4" imgW="971640" imgH="800280" progId="MSProject.Project.9">
                  <p:embed/>
                  <p:pic>
                    <p:nvPicPr>
                      <p:cNvPr id="0" name="图片 1025"/>
                      <p:cNvPicPr/>
                      <p:nvPr/>
                    </p:nvPicPr>
                    <p:blipFill>
                      <a:blip r:embed="rId5"/>
                      <a:stretch>
                        <a:fillRect/>
                      </a:stretch>
                    </p:blipFill>
                    <p:spPr>
                      <a:xfrm>
                        <a:off x="10716895" y="995680"/>
                        <a:ext cx="971550" cy="8001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0070C0"/>
                </a:solidFill>
                <a:latin typeface="Arial" panose="020B0604020202020204" pitchFamily="34" charset="0"/>
                <a:ea typeface="微软雅黑" panose="020B0503020204020204" pitchFamily="34" charset="-122"/>
                <a:sym typeface="Arial" panose="020B0604020202020204" pitchFamily="34" charset="0"/>
              </a:rPr>
              <a:t>05</a:t>
            </a:r>
          </a:p>
        </p:txBody>
      </p:sp>
      <p:sp>
        <p:nvSpPr>
          <p:cNvPr id="6152" name="椭圆 3088"/>
          <p:cNvSpPr>
            <a:spLocks noChangeArrowheads="1"/>
          </p:cNvSpPr>
          <p:nvPr/>
        </p:nvSpPr>
        <p:spPr bwMode="auto">
          <a:xfrm>
            <a:off x="1626429" y="4325081"/>
            <a:ext cx="169655" cy="169655"/>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0070C0"/>
                </a:solidFill>
                <a:latin typeface="Arial" panose="020B0604020202020204" pitchFamily="34" charset="0"/>
                <a:ea typeface="微软雅黑" panose="020B0503020204020204" pitchFamily="34" charset="-122"/>
                <a:sym typeface="Arial" panose="020B0604020202020204" pitchFamily="34" charset="0"/>
              </a:rPr>
              <a:t>范围管理计划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0070C0"/>
                </a:solidFill>
                <a:latin typeface="Arial" panose="020B0604020202020204" pitchFamily="34" charset="0"/>
                <a:ea typeface="微软雅黑" panose="020B0503020204020204" pitchFamily="34" charset="-122"/>
                <a:cs typeface="+mn-ea"/>
                <a:sym typeface="Arial" panose="020B0604020202020204" pitchFamily="34" charset="0"/>
              </a:rPr>
              <a:t>需求工程范围管理表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需求工程范围管理表</a:t>
            </a:r>
          </a:p>
        </p:txBody>
      </p:sp>
      <p:graphicFrame>
        <p:nvGraphicFramePr>
          <p:cNvPr id="2" name="表格 1"/>
          <p:cNvGraphicFramePr/>
          <p:nvPr/>
        </p:nvGraphicFramePr>
        <p:xfrm>
          <a:off x="2141855" y="995680"/>
          <a:ext cx="8575040" cy="5102227"/>
        </p:xfrm>
        <a:graphic>
          <a:graphicData uri="http://schemas.openxmlformats.org/drawingml/2006/table">
            <a:tbl>
              <a:tblPr firstRow="1" bandRow="1">
                <a:tableStyleId>{5C22544A-7EE6-4342-B048-85BDC9FD1C3A}</a:tableStyleId>
              </a:tblPr>
              <a:tblGrid>
                <a:gridCol w="1149350"/>
                <a:gridCol w="7425690"/>
              </a:tblGrid>
              <a:tr h="380365">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开发阶段</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具体内容</a:t>
                      </a:r>
                    </a:p>
                  </a:txBody>
                  <a:tcPr marL="0" marR="0" marT="0" marB="1"/>
                </a:tc>
              </a:tr>
              <a:tr h="225298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需求获取</a:t>
                      </a:r>
                    </a:p>
                  </a:txBody>
                  <a:tcPr marL="0" marR="0" marT="0" marB="1"/>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编写项目</a:t>
                      </a:r>
                      <a:r>
                        <a:rPr lang="zh-CN" altLang="en-US" sz="1800" b="0" dirty="0">
                          <a:latin typeface="Times New Roman" panose="02020603050405020304" charset="0"/>
                          <a:cs typeface="Times New Roman" panose="02020603050405020304" charset="0"/>
                        </a:rPr>
                        <a:t>视图与范围；</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确定需求开发</a:t>
                      </a:r>
                      <a:r>
                        <a:rPr lang="zh-CN" altLang="en-US" sz="1800" b="0" dirty="0">
                          <a:latin typeface="Times New Roman" panose="02020603050405020304" charset="0"/>
                          <a:cs typeface="Times New Roman" panose="02020603050405020304" charset="0"/>
                        </a:rPr>
                        <a:t>过程；</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用户群</a:t>
                      </a:r>
                      <a:r>
                        <a:rPr lang="zh-CN" altLang="en-US" sz="1800" b="0" dirty="0">
                          <a:latin typeface="Times New Roman" panose="02020603050405020304" charset="0"/>
                          <a:cs typeface="Times New Roman" panose="02020603050405020304" charset="0"/>
                        </a:rPr>
                        <a:t>分类；</a:t>
                      </a:r>
                      <a:r>
                        <a:rPr lang="zh-CN" altLang="en-US" sz="1800" b="0" dirty="0">
                          <a:latin typeface="宋体" panose="02010600030101010101" pitchFamily="2" charset="-122"/>
                          <a:ea typeface="宋体" panose="02010600030101010101" pitchFamily="2" charset="-122"/>
                          <a:cs typeface="宋体" panose="02010600030101010101" pitchFamily="2" charset="-122"/>
                        </a:rPr>
                        <a:t>选择</a:t>
                      </a:r>
                      <a:r>
                        <a:rPr lang="zh-CN" altLang="en-US" sz="1800" b="0" dirty="0">
                          <a:latin typeface="Times New Roman" panose="02020603050405020304" charset="0"/>
                          <a:cs typeface="Times New Roman" panose="02020603050405020304" charset="0"/>
                        </a:rPr>
                        <a:t>产品代表；</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建立核心队伍；确定使用实例；</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召开</a:t>
                      </a:r>
                      <a:r>
                        <a:rPr lang="zh-CN" altLang="en-US" sz="1800" b="0" dirty="0">
                          <a:latin typeface="Times New Roman" panose="02020603050405020304" charset="0"/>
                          <a:cs typeface="Times New Roman" panose="02020603050405020304" charset="0"/>
                        </a:rPr>
                        <a:t>应用程序开发联系会议；</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分析</a:t>
                      </a:r>
                      <a:r>
                        <a:rPr lang="zh-CN" altLang="en-US" sz="1800" b="0" dirty="0">
                          <a:latin typeface="Times New Roman" panose="02020603050405020304" charset="0"/>
                          <a:cs typeface="Times New Roman" panose="02020603050405020304" charset="0"/>
                        </a:rPr>
                        <a:t>用户工作流程；</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确定质量</a:t>
                      </a:r>
                      <a:r>
                        <a:rPr lang="zh-CN" altLang="en-US" sz="1800" b="0" dirty="0">
                          <a:latin typeface="Times New Roman" panose="02020603050405020304" charset="0"/>
                          <a:cs typeface="Times New Roman" panose="02020603050405020304" charset="0"/>
                        </a:rPr>
                        <a:t>属性；</a:t>
                      </a:r>
                      <a:r>
                        <a:rPr lang="zh-CN" altLang="en-US" sz="1800" b="0" dirty="0">
                          <a:latin typeface="宋体" panose="02010600030101010101" pitchFamily="2" charset="-122"/>
                          <a:ea typeface="宋体" panose="02010600030101010101" pitchFamily="2" charset="-122"/>
                          <a:cs typeface="宋体" panose="02010600030101010101" pitchFamily="2" charset="-122"/>
                        </a:rPr>
                        <a:t>检查问题报告；</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需求重用；</a:t>
                      </a:r>
                    </a:p>
                  </a:txBody>
                  <a:tcPr marL="0" marR="0" marT="0" marB="1"/>
                </a:tc>
              </a:tr>
              <a:tr h="105854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需求分析</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绘制关联图；</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创建</a:t>
                      </a:r>
                      <a:r>
                        <a:rPr lang="zh-CN" altLang="en-US" sz="1800" b="0">
                          <a:latin typeface="Times New Roman" panose="02020603050405020304" charset="0"/>
                          <a:cs typeface="Times New Roman" panose="02020603050405020304" charset="0"/>
                        </a:rPr>
                        <a:t>开发原型；</a:t>
                      </a:r>
                      <a:r>
                        <a:rPr lang="zh-CN" altLang="en-US" sz="1800" b="0">
                          <a:latin typeface="宋体" panose="02010600030101010101" pitchFamily="2" charset="-122"/>
                          <a:ea typeface="宋体" panose="02010600030101010101" pitchFamily="2" charset="-122"/>
                          <a:cs typeface="宋体" panose="02010600030101010101" pitchFamily="2" charset="-122"/>
                        </a:rPr>
                        <a:t>分析</a:t>
                      </a:r>
                      <a:r>
                        <a:rPr lang="zh-CN" altLang="en-US" sz="1800" b="0">
                          <a:latin typeface="Times New Roman" panose="02020603050405020304" charset="0"/>
                          <a:cs typeface="Times New Roman" panose="02020603050405020304" charset="0"/>
                        </a:rPr>
                        <a:t>可行性；</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a:t>
                      </a:r>
                      <a:r>
                        <a:rPr lang="zh-CN" altLang="en-US" sz="1800" b="0">
                          <a:latin typeface="Times New Roman" panose="02020603050405020304" charset="0"/>
                          <a:cs typeface="Times New Roman" panose="02020603050405020304" charset="0"/>
                        </a:rPr>
                        <a:t>需求优先级；</a:t>
                      </a:r>
                      <a:r>
                        <a:rPr lang="zh-CN" altLang="en-US" sz="1800" b="0">
                          <a:latin typeface="宋体" panose="02010600030101010101" pitchFamily="2" charset="-122"/>
                          <a:ea typeface="宋体" panose="02010600030101010101" pitchFamily="2" charset="-122"/>
                          <a:cs typeface="宋体" panose="02010600030101010101" pitchFamily="2" charset="-122"/>
                        </a:rPr>
                        <a:t>为</a:t>
                      </a:r>
                      <a:r>
                        <a:rPr lang="zh-CN" altLang="en-US" sz="1800" b="0">
                          <a:latin typeface="Times New Roman" panose="02020603050405020304" charset="0"/>
                          <a:cs typeface="Times New Roman" panose="02020603050405020304" charset="0"/>
                        </a:rPr>
                        <a:t>需求建立模型；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a:t>
                      </a:r>
                      <a:r>
                        <a:rPr lang="zh-CN" altLang="en-US" sz="1800" b="0">
                          <a:latin typeface="Times New Roman" panose="02020603050405020304" charset="0"/>
                          <a:cs typeface="Times New Roman" panose="02020603050405020304" charset="0"/>
                        </a:rPr>
                        <a:t>数据字典；</a:t>
                      </a:r>
                      <a:r>
                        <a:rPr lang="zh-CN" altLang="en-US" sz="1800" b="0">
                          <a:latin typeface="宋体" panose="02010600030101010101" pitchFamily="2" charset="-122"/>
                          <a:ea typeface="宋体" panose="02010600030101010101" pitchFamily="2" charset="-122"/>
                          <a:cs typeface="宋体" panose="02010600030101010101" pitchFamily="2" charset="-122"/>
                        </a:rPr>
                        <a:t>应用质量功能</a:t>
                      </a:r>
                      <a:r>
                        <a:rPr lang="zh-CN" altLang="en-US" sz="1800" b="0">
                          <a:latin typeface="Times New Roman" panose="02020603050405020304" charset="0"/>
                          <a:cs typeface="Times New Roman" panose="02020603050405020304" charset="0"/>
                        </a:rPr>
                        <a:t>调配；</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r>
              <a:tr h="137160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规格说明</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采用</a:t>
                      </a:r>
                      <a:r>
                        <a:rPr lang="en-US" altLang="zh-CN" sz="1800" b="0">
                          <a:latin typeface="宋体" panose="02010600030101010101" pitchFamily="2" charset="-122"/>
                          <a:ea typeface="宋体" panose="02010600030101010101" pitchFamily="2" charset="-122"/>
                          <a:cs typeface="宋体" panose="02010600030101010101" pitchFamily="2" charset="-122"/>
                        </a:rPr>
                        <a:t>SRS</a:t>
                      </a:r>
                      <a:r>
                        <a:rPr lang="zh-CN" altLang="en-US" sz="1800" b="0">
                          <a:latin typeface="宋体" panose="02010600030101010101" pitchFamily="2" charset="-122"/>
                          <a:ea typeface="宋体" panose="02010600030101010101" pitchFamily="2" charset="-122"/>
                          <a:cs typeface="宋体" panose="02010600030101010101" pitchFamily="2" charset="-122"/>
                        </a:rPr>
                        <a:t>模板；</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确定需求来源；</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为需求分配唯一标号；</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记录业务规范；</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创建需求</a:t>
                      </a:r>
                      <a:r>
                        <a:rPr lang="zh-CN" altLang="en-US" sz="1800" b="0">
                          <a:latin typeface="Times New Roman" panose="02020603050405020304" charset="0"/>
                          <a:cs typeface="Times New Roman" panose="02020603050405020304" charset="0"/>
                        </a:rPr>
                        <a:t>跟踪能力矩阵；</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需求工程范围管理表</a:t>
            </a:r>
          </a:p>
        </p:txBody>
      </p:sp>
      <p:graphicFrame>
        <p:nvGraphicFramePr>
          <p:cNvPr id="2" name="表格 1"/>
          <p:cNvGraphicFramePr/>
          <p:nvPr/>
        </p:nvGraphicFramePr>
        <p:xfrm>
          <a:off x="2141855" y="995680"/>
          <a:ext cx="8575040" cy="3982086"/>
        </p:xfrm>
        <a:graphic>
          <a:graphicData uri="http://schemas.openxmlformats.org/drawingml/2006/table">
            <a:tbl>
              <a:tblPr firstRow="1" bandRow="1">
                <a:tableStyleId>{5C22544A-7EE6-4342-B048-85BDC9FD1C3A}</a:tableStyleId>
              </a:tblPr>
              <a:tblGrid>
                <a:gridCol w="1482725"/>
                <a:gridCol w="7092315"/>
              </a:tblGrid>
              <a:tr h="38036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开发阶段</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具体内容</a:t>
                      </a:r>
                    </a:p>
                  </a:txBody>
                  <a:tcPr marL="0" marR="0" marT="0" marB="1"/>
                </a:tc>
              </a:tr>
              <a:tr h="11328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需求规格</a:t>
                      </a:r>
                      <a:r>
                        <a:rPr lang="zh-CN" altLang="en-US" sz="1800" b="0">
                          <a:latin typeface="宋体" panose="02010600030101010101" pitchFamily="2" charset="-122"/>
                          <a:ea typeface="宋体" panose="02010600030101010101" pitchFamily="2" charset="-122"/>
                          <a:cs typeface="Times New Roman" panose="02020603050405020304" charset="0"/>
                        </a:rPr>
                        <a:t>审核</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审查需求文档</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a:t>
                      </a:r>
                      <a:r>
                        <a:rPr lang="zh-CN" altLang="en-US" sz="1800" b="0">
                          <a:latin typeface="宋体" panose="02010600030101010101" pitchFamily="2" charset="-122"/>
                          <a:ea typeface="宋体" panose="02010600030101010101" pitchFamily="2" charset="-122"/>
                          <a:cs typeface="Times New Roman" panose="02020603050405020304" charset="0"/>
                        </a:rPr>
                        <a:t>测试用例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编写用户</a:t>
                      </a:r>
                      <a:r>
                        <a:rPr lang="zh-CN" altLang="en-US" sz="1800" b="0">
                          <a:latin typeface="宋体" panose="02010600030101010101" pitchFamily="2" charset="-122"/>
                          <a:ea typeface="宋体" panose="02010600030101010101" pitchFamily="2" charset="-122"/>
                          <a:cs typeface="Times New Roman" panose="02020603050405020304" charset="0"/>
                        </a:rPr>
                        <a:t>手册</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a:t>
                      </a:r>
                      <a:r>
                        <a:rPr lang="zh-CN" altLang="en-US" sz="1800" b="0">
                          <a:latin typeface="宋体" panose="02010600030101010101" pitchFamily="2" charset="-122"/>
                          <a:ea typeface="宋体" panose="02010600030101010101" pitchFamily="2" charset="-122"/>
                          <a:cs typeface="Times New Roman" panose="02020603050405020304" charset="0"/>
                        </a:rPr>
                        <a:t>合格的标准</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r>
              <a:tr h="105854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需求管理</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确定需求变更控制过程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成立需求变更控制委员会</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进行需求</a:t>
                      </a:r>
                      <a:r>
                        <a:rPr lang="zh-CN" altLang="en-US" sz="1800" b="0">
                          <a:latin typeface="宋体" panose="02010600030101010101" pitchFamily="2" charset="-122"/>
                          <a:ea typeface="宋体" panose="02010600030101010101" pitchFamily="2" charset="-122"/>
                          <a:cs typeface="Times New Roman" panose="02020603050405020304" charset="0"/>
                        </a:rPr>
                        <a:t>变更影响分析</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跟踪</a:t>
                      </a:r>
                      <a:r>
                        <a:rPr lang="zh-CN" altLang="en-US" sz="1800" b="0">
                          <a:latin typeface="宋体" panose="02010600030101010101" pitchFamily="2" charset="-122"/>
                          <a:ea typeface="宋体" panose="02010600030101010101" pitchFamily="2" charset="-122"/>
                          <a:cs typeface="Times New Roman" panose="02020603050405020304" charset="0"/>
                        </a:rPr>
                        <a:t>每一项变更</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a:t>
                      </a:r>
                      <a:r>
                        <a:rPr lang="zh-CN" altLang="en-US" sz="1800" b="0">
                          <a:latin typeface="宋体" panose="02010600030101010101" pitchFamily="2" charset="-122"/>
                          <a:ea typeface="宋体" panose="02010600030101010101" pitchFamily="2" charset="-122"/>
                          <a:cs typeface="Times New Roman" panose="02020603050405020304" charset="0"/>
                        </a:rPr>
                        <a:t>需求文档和基准版本和控制版本</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维护变更</a:t>
                      </a:r>
                      <a:r>
                        <a:rPr lang="zh-CN" altLang="en-US" sz="1800" b="0">
                          <a:latin typeface="宋体" panose="02010600030101010101" pitchFamily="2" charset="-122"/>
                          <a:ea typeface="宋体" panose="02010600030101010101" pitchFamily="2" charset="-122"/>
                          <a:cs typeface="Times New Roman" panose="02020603050405020304" charset="0"/>
                        </a:rPr>
                        <a:t>历史记录</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跟踪</a:t>
                      </a:r>
                      <a:r>
                        <a:rPr lang="zh-CN" altLang="en-US" sz="1800" b="0">
                          <a:latin typeface="宋体" panose="02010600030101010101" pitchFamily="2" charset="-122"/>
                          <a:ea typeface="宋体" panose="02010600030101010101" pitchFamily="2" charset="-122"/>
                          <a:cs typeface="Times New Roman" panose="02020603050405020304" charset="0"/>
                        </a:rPr>
                        <a:t>需求状态</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衡量需求稳定性</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使用需求管理工具</a:t>
                      </a: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7030A0"/>
                </a:solidFill>
                <a:latin typeface="Arial" panose="020B0604020202020204" pitchFamily="34" charset="0"/>
                <a:ea typeface="微软雅黑" panose="020B0503020204020204" pitchFamily="34" charset="-122"/>
                <a:sym typeface="Arial" panose="020B0604020202020204" pitchFamily="34" charset="0"/>
              </a:rPr>
              <a:t>06</a:t>
            </a:r>
          </a:p>
        </p:txBody>
      </p:sp>
      <p:sp>
        <p:nvSpPr>
          <p:cNvPr id="6152" name="椭圆 3088"/>
          <p:cNvSpPr>
            <a:spLocks noChangeArrowheads="1"/>
          </p:cNvSpPr>
          <p:nvPr/>
        </p:nvSpPr>
        <p:spPr bwMode="auto">
          <a:xfrm>
            <a:off x="1626429" y="4325081"/>
            <a:ext cx="169655" cy="169655"/>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7030A0"/>
                </a:solidFill>
                <a:latin typeface="Arial" panose="020B0604020202020204" pitchFamily="34" charset="0"/>
                <a:ea typeface="微软雅黑" panose="020B0503020204020204" pitchFamily="34" charset="-122"/>
                <a:sym typeface="Arial" panose="020B0604020202020204" pitchFamily="34" charset="0"/>
              </a:rPr>
              <a:t>成本管理计划</a:t>
            </a:r>
          </a:p>
        </p:txBody>
      </p:sp>
      <p:sp>
        <p:nvSpPr>
          <p:cNvPr id="10" name="文本框 9"/>
          <p:cNvSpPr txBox="1"/>
          <p:nvPr/>
        </p:nvSpPr>
        <p:spPr>
          <a:xfrm>
            <a:off x="6255915" y="3831006"/>
            <a:ext cx="3979458" cy="215265"/>
          </a:xfrm>
          <a:prstGeom prst="rect">
            <a:avLst/>
          </a:prstGeom>
          <a:noFill/>
        </p:spPr>
        <p:txBody>
          <a:bodyPr wrap="square" lIns="0" tIns="0" rIns="0" bIns="0" rtlCol="0">
            <a:spAutoFit/>
          </a:bodyPr>
          <a:lstStyle/>
          <a:p>
            <a:pPr algn="just"/>
            <a:r>
              <a:rPr lang="zh-CN" altLang="en-US" sz="1400" dirty="0">
                <a:solidFill>
                  <a:srgbClr val="7030A0"/>
                </a:solidFill>
                <a:latin typeface="Arial" panose="020B0604020202020204" pitchFamily="34" charset="0"/>
                <a:ea typeface="微软雅黑" panose="020B0503020204020204" pitchFamily="34" charset="-122"/>
                <a:cs typeface="+mn-ea"/>
                <a:sym typeface="Arial" panose="020B0604020202020204" pitchFamily="34" charset="0"/>
              </a:rPr>
              <a:t>成本资金预算及管理</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p:cNvSpPr txBox="1"/>
          <p:nvPr/>
        </p:nvSpPr>
        <p:spPr>
          <a:xfrm>
            <a:off x="1578065" y="2748102"/>
            <a:ext cx="2106786" cy="1944037"/>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508000">
              <a:lnSpc>
                <a:spcPct val="100000"/>
              </a:lnSpc>
              <a:spcBef>
                <a:spcPts val="0"/>
              </a:spcBef>
              <a:spcAft>
                <a:spcPts val="0"/>
              </a:spcAft>
              <a:buNone/>
              <a:extLst>
                <a:ext uri="{35155182-B16C-46BC-9424-99874614C6A1}">
                  <wpsdc:indentchars xmlns="" xmlns:wpsdc="http://www.wps.cn/officeDocument/2017/drawingmlCustomData" val="200" checksum="282533468"/>
                </a:ext>
              </a:extLst>
            </a:pP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开发小组工时基本1</a:t>
            </a: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52.88</a:t>
            </a: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h</a:t>
            </a: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开发费</a:t>
            </a:r>
            <a:r>
              <a:rPr lang="zh-CN" altLang="en-US"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用为</a:t>
            </a: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30.97/h</a:t>
            </a: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所以开发人员成本为</a:t>
            </a: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4734.69</a:t>
            </a:r>
            <a:r>
              <a:rPr lang="zh-CN" altLang="en-US"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元</a:t>
            </a:r>
            <a:r>
              <a:rPr 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Content Placeholder 2"/>
          <p:cNvSpPr txBox="1"/>
          <p:nvPr/>
        </p:nvSpPr>
        <p:spPr>
          <a:xfrm>
            <a:off x="3807397" y="3259332"/>
            <a:ext cx="2099520" cy="611505"/>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20000"/>
              </a:lnSpc>
              <a:spcBef>
                <a:spcPts val="0"/>
              </a:spcBef>
              <a:spcAft>
                <a:spcPts val="0"/>
              </a:spcAft>
              <a:buNone/>
            </a:pPr>
            <a:r>
              <a:rPr 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5</a:t>
            </a:r>
            <a:r>
              <a:rPr lang="zh-CN" alt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人</a:t>
            </a:r>
          </a:p>
        </p:txBody>
      </p:sp>
      <p:sp>
        <p:nvSpPr>
          <p:cNvPr id="14" name="Content Placeholder 2"/>
          <p:cNvSpPr txBox="1"/>
          <p:nvPr/>
        </p:nvSpPr>
        <p:spPr>
          <a:xfrm>
            <a:off x="6029602" y="3648840"/>
            <a:ext cx="2099520" cy="611505"/>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20000"/>
              </a:lnSpc>
              <a:spcBef>
                <a:spcPts val="0"/>
              </a:spcBef>
              <a:spcAft>
                <a:spcPts val="0"/>
              </a:spcAft>
              <a:buNone/>
            </a:pPr>
            <a:r>
              <a:rPr 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4</a:t>
            </a:r>
            <a:r>
              <a:rPr lang="zh-CN" alt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个月</a:t>
            </a:r>
          </a:p>
        </p:txBody>
      </p:sp>
      <p:sp>
        <p:nvSpPr>
          <p:cNvPr id="5" name="任意多边形 4"/>
          <p:cNvSpPr/>
          <p:nvPr/>
        </p:nvSpPr>
        <p:spPr>
          <a:xfrm>
            <a:off x="1653379" y="1578447"/>
            <a:ext cx="9581341" cy="1394942"/>
          </a:xfrm>
          <a:custGeom>
            <a:avLst/>
            <a:gdLst>
              <a:gd name="connsiteX0" fmla="*/ 0 w 9581341"/>
              <a:gd name="connsiteY0" fmla="*/ 348736 h 1394942"/>
              <a:gd name="connsiteX1" fmla="*/ 8883870 w 9581341"/>
              <a:gd name="connsiteY1" fmla="*/ 348736 h 1394942"/>
              <a:gd name="connsiteX2" fmla="*/ 8883870 w 9581341"/>
              <a:gd name="connsiteY2" fmla="*/ 0 h 1394942"/>
              <a:gd name="connsiteX3" fmla="*/ 9581341 w 9581341"/>
              <a:gd name="connsiteY3" fmla="*/ 697471 h 1394942"/>
              <a:gd name="connsiteX4" fmla="*/ 8883870 w 9581341"/>
              <a:gd name="connsiteY4" fmla="*/ 1394942 h 1394942"/>
              <a:gd name="connsiteX5" fmla="*/ 8883870 w 9581341"/>
              <a:gd name="connsiteY5" fmla="*/ 1046207 h 1394942"/>
              <a:gd name="connsiteX6" fmla="*/ 0 w 9581341"/>
              <a:gd name="connsiteY6" fmla="*/ 1046207 h 1394942"/>
              <a:gd name="connsiteX7" fmla="*/ 0 w 95813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81341" h="1394942">
                <a:moveTo>
                  <a:pt x="0" y="348736"/>
                </a:moveTo>
                <a:lnTo>
                  <a:pt x="8883870" y="348736"/>
                </a:lnTo>
                <a:lnTo>
                  <a:pt x="8883870" y="0"/>
                </a:lnTo>
                <a:lnTo>
                  <a:pt x="9581341" y="697471"/>
                </a:lnTo>
                <a:lnTo>
                  <a:pt x="8883870" y="1394942"/>
                </a:lnTo>
                <a:lnTo>
                  <a:pt x="8883870" y="1046207"/>
                </a:lnTo>
                <a:lnTo>
                  <a:pt x="0" y="1046207"/>
                </a:lnTo>
                <a:lnTo>
                  <a:pt x="0" y="348736"/>
                </a:lnTo>
                <a:close/>
              </a:path>
            </a:pathLst>
          </a:custGeom>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需求工程经费预算</a:t>
            </a:r>
          </a:p>
        </p:txBody>
      </p:sp>
      <p:sp>
        <p:nvSpPr>
          <p:cNvPr id="7" name="任意多边形 6"/>
          <p:cNvSpPr/>
          <p:nvPr/>
        </p:nvSpPr>
        <p:spPr>
          <a:xfrm>
            <a:off x="3861878" y="2063209"/>
            <a:ext cx="7372841" cy="1394942"/>
          </a:xfrm>
          <a:custGeom>
            <a:avLst/>
            <a:gdLst>
              <a:gd name="connsiteX0" fmla="*/ 0 w 7372841"/>
              <a:gd name="connsiteY0" fmla="*/ 348736 h 1394942"/>
              <a:gd name="connsiteX1" fmla="*/ 6675370 w 7372841"/>
              <a:gd name="connsiteY1" fmla="*/ 348736 h 1394942"/>
              <a:gd name="connsiteX2" fmla="*/ 6675370 w 7372841"/>
              <a:gd name="connsiteY2" fmla="*/ 0 h 1394942"/>
              <a:gd name="connsiteX3" fmla="*/ 7372841 w 7372841"/>
              <a:gd name="connsiteY3" fmla="*/ 697471 h 1394942"/>
              <a:gd name="connsiteX4" fmla="*/ 6675370 w 7372841"/>
              <a:gd name="connsiteY4" fmla="*/ 1394942 h 1394942"/>
              <a:gd name="connsiteX5" fmla="*/ 6675370 w 7372841"/>
              <a:gd name="connsiteY5" fmla="*/ 1046207 h 1394942"/>
              <a:gd name="connsiteX6" fmla="*/ 0 w 7372841"/>
              <a:gd name="connsiteY6" fmla="*/ 1046207 h 1394942"/>
              <a:gd name="connsiteX7" fmla="*/ 0 w 73728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72841" h="1394942">
                <a:moveTo>
                  <a:pt x="0" y="348736"/>
                </a:moveTo>
                <a:lnTo>
                  <a:pt x="6675370" y="348736"/>
                </a:lnTo>
                <a:lnTo>
                  <a:pt x="6675370" y="0"/>
                </a:lnTo>
                <a:lnTo>
                  <a:pt x="7372841" y="697471"/>
                </a:lnTo>
                <a:lnTo>
                  <a:pt x="6675370" y="1394942"/>
                </a:lnTo>
                <a:lnTo>
                  <a:pt x="6675370" y="1046207"/>
                </a:lnTo>
                <a:lnTo>
                  <a:pt x="0" y="1046207"/>
                </a:lnTo>
                <a:lnTo>
                  <a:pt x="0" y="348736"/>
                </a:lnTo>
                <a:close/>
              </a:path>
            </a:pathLst>
          </a:custGeom>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开发者人数</a:t>
            </a:r>
          </a:p>
        </p:txBody>
      </p:sp>
      <p:sp>
        <p:nvSpPr>
          <p:cNvPr id="8" name="任意多边形 7"/>
          <p:cNvSpPr/>
          <p:nvPr/>
        </p:nvSpPr>
        <p:spPr>
          <a:xfrm>
            <a:off x="6070377" y="2538735"/>
            <a:ext cx="5164342" cy="1394942"/>
          </a:xfrm>
          <a:custGeom>
            <a:avLst/>
            <a:gdLst>
              <a:gd name="connsiteX0" fmla="*/ 0 w 5164342"/>
              <a:gd name="connsiteY0" fmla="*/ 348736 h 1394942"/>
              <a:gd name="connsiteX1" fmla="*/ 4466871 w 5164342"/>
              <a:gd name="connsiteY1" fmla="*/ 348736 h 1394942"/>
              <a:gd name="connsiteX2" fmla="*/ 4466871 w 5164342"/>
              <a:gd name="connsiteY2" fmla="*/ 0 h 1394942"/>
              <a:gd name="connsiteX3" fmla="*/ 5164342 w 5164342"/>
              <a:gd name="connsiteY3" fmla="*/ 697471 h 1394942"/>
              <a:gd name="connsiteX4" fmla="*/ 4466871 w 5164342"/>
              <a:gd name="connsiteY4" fmla="*/ 1394942 h 1394942"/>
              <a:gd name="connsiteX5" fmla="*/ 4466871 w 5164342"/>
              <a:gd name="connsiteY5" fmla="*/ 1046207 h 1394942"/>
              <a:gd name="connsiteX6" fmla="*/ 0 w 5164342"/>
              <a:gd name="connsiteY6" fmla="*/ 1046207 h 1394942"/>
              <a:gd name="connsiteX7" fmla="*/ 0 w 5164342"/>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64342" h="1394942">
                <a:moveTo>
                  <a:pt x="0" y="348736"/>
                </a:moveTo>
                <a:lnTo>
                  <a:pt x="4466871" y="348736"/>
                </a:lnTo>
                <a:lnTo>
                  <a:pt x="4466871" y="0"/>
                </a:lnTo>
                <a:lnTo>
                  <a:pt x="5164342" y="697471"/>
                </a:lnTo>
                <a:lnTo>
                  <a:pt x="4466871" y="1394942"/>
                </a:lnTo>
                <a:lnTo>
                  <a:pt x="4466871" y="1046207"/>
                </a:lnTo>
                <a:lnTo>
                  <a:pt x="0" y="1046207"/>
                </a:lnTo>
                <a:lnTo>
                  <a:pt x="0" y="348736"/>
                </a:lnTo>
                <a:close/>
              </a:path>
            </a:pathLst>
          </a:custGeom>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开发时间</a:t>
            </a:r>
          </a:p>
        </p:txBody>
      </p:sp>
      <p:sp>
        <p:nvSpPr>
          <p:cNvPr id="9" name="任意多边形 8"/>
          <p:cNvSpPr/>
          <p:nvPr/>
        </p:nvSpPr>
        <p:spPr>
          <a:xfrm>
            <a:off x="8278876" y="3003437"/>
            <a:ext cx="2955843" cy="1394942"/>
          </a:xfrm>
          <a:custGeom>
            <a:avLst/>
            <a:gdLst>
              <a:gd name="connsiteX0" fmla="*/ 0 w 2955843"/>
              <a:gd name="connsiteY0" fmla="*/ 348736 h 1394942"/>
              <a:gd name="connsiteX1" fmla="*/ 2258372 w 2955843"/>
              <a:gd name="connsiteY1" fmla="*/ 348736 h 1394942"/>
              <a:gd name="connsiteX2" fmla="*/ 2258372 w 2955843"/>
              <a:gd name="connsiteY2" fmla="*/ 0 h 1394942"/>
              <a:gd name="connsiteX3" fmla="*/ 2955843 w 2955843"/>
              <a:gd name="connsiteY3" fmla="*/ 697471 h 1394942"/>
              <a:gd name="connsiteX4" fmla="*/ 2258372 w 2955843"/>
              <a:gd name="connsiteY4" fmla="*/ 1394942 h 1394942"/>
              <a:gd name="connsiteX5" fmla="*/ 2258372 w 2955843"/>
              <a:gd name="connsiteY5" fmla="*/ 1046207 h 1394942"/>
              <a:gd name="connsiteX6" fmla="*/ 0 w 2955843"/>
              <a:gd name="connsiteY6" fmla="*/ 1046207 h 1394942"/>
              <a:gd name="connsiteX7" fmla="*/ 0 w 2955843"/>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843" h="1394942">
                <a:moveTo>
                  <a:pt x="0" y="348736"/>
                </a:moveTo>
                <a:lnTo>
                  <a:pt x="2258372" y="348736"/>
                </a:lnTo>
                <a:lnTo>
                  <a:pt x="2258372" y="0"/>
                </a:lnTo>
                <a:lnTo>
                  <a:pt x="2955843" y="697471"/>
                </a:lnTo>
                <a:lnTo>
                  <a:pt x="2258372" y="1394942"/>
                </a:lnTo>
                <a:lnTo>
                  <a:pt x="2258372" y="1046207"/>
                </a:lnTo>
                <a:lnTo>
                  <a:pt x="0" y="1046207"/>
                </a:lnTo>
                <a:lnTo>
                  <a:pt x="0" y="348736"/>
                </a:lnTo>
                <a:close/>
              </a:path>
            </a:pathLst>
          </a:custGeom>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总费用</a:t>
            </a:r>
            <a:endParaRPr lang="zh-CN" sz="1800" kern="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26"/>
          <p:cNvSpPr/>
          <p:nvPr/>
        </p:nvSpPr>
        <p:spPr bwMode="auto">
          <a:xfrm>
            <a:off x="8374712" y="3486957"/>
            <a:ext cx="379667" cy="379667"/>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7" name="Group 16"/>
          <p:cNvGrpSpPr/>
          <p:nvPr/>
        </p:nvGrpSpPr>
        <p:grpSpPr>
          <a:xfrm>
            <a:off x="6212289" y="3055522"/>
            <a:ext cx="379667" cy="379667"/>
            <a:chOff x="3526798" y="4057329"/>
            <a:chExt cx="284519" cy="359394"/>
          </a:xfrm>
          <a:solidFill>
            <a:schemeClr val="bg1"/>
          </a:solidFill>
        </p:grpSpPr>
        <p:sp>
          <p:nvSpPr>
            <p:cNvPr id="18" name="Freeform 107"/>
            <p:cNvSpPr/>
            <p:nvPr/>
          </p:nvSpPr>
          <p:spPr bwMode="auto">
            <a:xfrm>
              <a:off x="3561739" y="4092269"/>
              <a:ext cx="214637" cy="289511"/>
            </a:xfrm>
            <a:custGeom>
              <a:avLst/>
              <a:gdLst>
                <a:gd name="T0" fmla="*/ 0 w 86"/>
                <a:gd name="T1" fmla="*/ 10 h 116"/>
                <a:gd name="T2" fmla="*/ 76 w 86"/>
                <a:gd name="T3" fmla="*/ 10 h 116"/>
                <a:gd name="T4" fmla="*/ 76 w 86"/>
                <a:gd name="T5" fmla="*/ 116 h 116"/>
                <a:gd name="T6" fmla="*/ 86 w 86"/>
                <a:gd name="T7" fmla="*/ 116 h 116"/>
                <a:gd name="T8" fmla="*/ 86 w 86"/>
                <a:gd name="T9" fmla="*/ 0 h 116"/>
                <a:gd name="T10" fmla="*/ 0 w 86"/>
                <a:gd name="T11" fmla="*/ 0 h 116"/>
                <a:gd name="T12" fmla="*/ 0 w 86"/>
                <a:gd name="T13" fmla="*/ 10 h 116"/>
              </a:gdLst>
              <a:ahLst/>
              <a:cxnLst>
                <a:cxn ang="0">
                  <a:pos x="T0" y="T1"/>
                </a:cxn>
                <a:cxn ang="0">
                  <a:pos x="T2" y="T3"/>
                </a:cxn>
                <a:cxn ang="0">
                  <a:pos x="T4" y="T5"/>
                </a:cxn>
                <a:cxn ang="0">
                  <a:pos x="T6" y="T7"/>
                </a:cxn>
                <a:cxn ang="0">
                  <a:pos x="T8" y="T9"/>
                </a:cxn>
                <a:cxn ang="0">
                  <a:pos x="T10" y="T11"/>
                </a:cxn>
                <a:cxn ang="0">
                  <a:pos x="T12" y="T13"/>
                </a:cxn>
              </a:cxnLst>
              <a:rect l="0" t="0" r="r" b="b"/>
              <a:pathLst>
                <a:path w="86" h="116">
                  <a:moveTo>
                    <a:pt x="0" y="10"/>
                  </a:moveTo>
                  <a:lnTo>
                    <a:pt x="76" y="10"/>
                  </a:lnTo>
                  <a:lnTo>
                    <a:pt x="76" y="116"/>
                  </a:lnTo>
                  <a:lnTo>
                    <a:pt x="86" y="116"/>
                  </a:lnTo>
                  <a:lnTo>
                    <a:pt x="86" y="0"/>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08"/>
            <p:cNvSpPr/>
            <p:nvPr/>
          </p:nvSpPr>
          <p:spPr bwMode="auto">
            <a:xfrm>
              <a:off x="3599175" y="4057329"/>
              <a:ext cx="212142" cy="284519"/>
            </a:xfrm>
            <a:custGeom>
              <a:avLst/>
              <a:gdLst>
                <a:gd name="T0" fmla="*/ 0 w 85"/>
                <a:gd name="T1" fmla="*/ 0 h 114"/>
                <a:gd name="T2" fmla="*/ 0 w 85"/>
                <a:gd name="T3" fmla="*/ 9 h 114"/>
                <a:gd name="T4" fmla="*/ 76 w 85"/>
                <a:gd name="T5" fmla="*/ 9 h 114"/>
                <a:gd name="T6" fmla="*/ 76 w 85"/>
                <a:gd name="T7" fmla="*/ 114 h 114"/>
                <a:gd name="T8" fmla="*/ 85 w 85"/>
                <a:gd name="T9" fmla="*/ 114 h 114"/>
                <a:gd name="T10" fmla="*/ 85 w 85"/>
                <a:gd name="T11" fmla="*/ 0 h 114"/>
                <a:gd name="T12" fmla="*/ 0 w 8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85" h="114">
                  <a:moveTo>
                    <a:pt x="0" y="0"/>
                  </a:moveTo>
                  <a:lnTo>
                    <a:pt x="0" y="9"/>
                  </a:lnTo>
                  <a:lnTo>
                    <a:pt x="76" y="9"/>
                  </a:lnTo>
                  <a:lnTo>
                    <a:pt x="76" y="114"/>
                  </a:lnTo>
                  <a:lnTo>
                    <a:pt x="85" y="114"/>
                  </a:lnTo>
                  <a:lnTo>
                    <a:pt x="85"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109"/>
            <p:cNvSpPr/>
            <p:nvPr/>
          </p:nvSpPr>
          <p:spPr bwMode="auto">
            <a:xfrm>
              <a:off x="3526798" y="4129707"/>
              <a:ext cx="212142" cy="287016"/>
            </a:xfrm>
            <a:custGeom>
              <a:avLst/>
              <a:gdLst>
                <a:gd name="T0" fmla="*/ 0 w 85"/>
                <a:gd name="T1" fmla="*/ 0 h 115"/>
                <a:gd name="T2" fmla="*/ 0 w 85"/>
                <a:gd name="T3" fmla="*/ 115 h 115"/>
                <a:gd name="T4" fmla="*/ 85 w 85"/>
                <a:gd name="T5" fmla="*/ 115 h 115"/>
                <a:gd name="T6" fmla="*/ 85 w 85"/>
                <a:gd name="T7" fmla="*/ 105 h 115"/>
                <a:gd name="T8" fmla="*/ 85 w 85"/>
                <a:gd name="T9" fmla="*/ 0 h 115"/>
                <a:gd name="T10" fmla="*/ 10 w 85"/>
                <a:gd name="T11" fmla="*/ 0 h 115"/>
                <a:gd name="T12" fmla="*/ 0 w 85"/>
                <a:gd name="T13" fmla="*/ 0 h 115"/>
              </a:gdLst>
              <a:ahLst/>
              <a:cxnLst>
                <a:cxn ang="0">
                  <a:pos x="T0" y="T1"/>
                </a:cxn>
                <a:cxn ang="0">
                  <a:pos x="T2" y="T3"/>
                </a:cxn>
                <a:cxn ang="0">
                  <a:pos x="T4" y="T5"/>
                </a:cxn>
                <a:cxn ang="0">
                  <a:pos x="T6" y="T7"/>
                </a:cxn>
                <a:cxn ang="0">
                  <a:pos x="T8" y="T9"/>
                </a:cxn>
                <a:cxn ang="0">
                  <a:pos x="T10" y="T11"/>
                </a:cxn>
                <a:cxn ang="0">
                  <a:pos x="T12" y="T13"/>
                </a:cxn>
              </a:cxnLst>
              <a:rect l="0" t="0" r="r" b="b"/>
              <a:pathLst>
                <a:path w="85" h="115">
                  <a:moveTo>
                    <a:pt x="0" y="0"/>
                  </a:moveTo>
                  <a:lnTo>
                    <a:pt x="0" y="115"/>
                  </a:lnTo>
                  <a:lnTo>
                    <a:pt x="85" y="115"/>
                  </a:lnTo>
                  <a:lnTo>
                    <a:pt x="85" y="105"/>
                  </a:lnTo>
                  <a:lnTo>
                    <a:pt x="85" y="0"/>
                  </a:lnTo>
                  <a:lnTo>
                    <a:pt x="1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a:off x="1804660" y="2070292"/>
            <a:ext cx="379667" cy="379667"/>
            <a:chOff x="4669866" y="3800264"/>
            <a:chExt cx="279527" cy="416797"/>
          </a:xfrm>
          <a:solidFill>
            <a:schemeClr val="bg1"/>
          </a:solidFill>
        </p:grpSpPr>
        <p:sp>
          <p:nvSpPr>
            <p:cNvPr id="22" name="Freeform 141"/>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ectangle 142"/>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143"/>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144"/>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6" name="Group 25"/>
          <p:cNvGrpSpPr/>
          <p:nvPr/>
        </p:nvGrpSpPr>
        <p:grpSpPr>
          <a:xfrm>
            <a:off x="4030296" y="2560387"/>
            <a:ext cx="379667" cy="379667"/>
            <a:chOff x="3440113" y="1050925"/>
            <a:chExt cx="390525" cy="333376"/>
          </a:xfrm>
          <a:solidFill>
            <a:schemeClr val="bg1"/>
          </a:solidFill>
        </p:grpSpPr>
        <p:sp>
          <p:nvSpPr>
            <p:cNvPr id="27" name="Freeform 8"/>
            <p:cNvSpPr/>
            <p:nvPr/>
          </p:nvSpPr>
          <p:spPr bwMode="auto">
            <a:xfrm>
              <a:off x="3563938" y="1244600"/>
              <a:ext cx="69850" cy="71438"/>
            </a:xfrm>
            <a:custGeom>
              <a:avLst/>
              <a:gdLst>
                <a:gd name="T0" fmla="*/ 44 w 44"/>
                <a:gd name="T1" fmla="*/ 25 h 45"/>
                <a:gd name="T2" fmla="*/ 19 w 44"/>
                <a:gd name="T3" fmla="*/ 0 h 45"/>
                <a:gd name="T4" fmla="*/ 19 w 44"/>
                <a:gd name="T5" fmla="*/ 0 h 45"/>
                <a:gd name="T6" fmla="*/ 0 w 44"/>
                <a:gd name="T7" fmla="*/ 45 h 45"/>
                <a:gd name="T8" fmla="*/ 44 w 44"/>
                <a:gd name="T9" fmla="*/ 25 h 45"/>
              </a:gdLst>
              <a:ahLst/>
              <a:cxnLst>
                <a:cxn ang="0">
                  <a:pos x="T0" y="T1"/>
                </a:cxn>
                <a:cxn ang="0">
                  <a:pos x="T2" y="T3"/>
                </a:cxn>
                <a:cxn ang="0">
                  <a:pos x="T4" y="T5"/>
                </a:cxn>
                <a:cxn ang="0">
                  <a:pos x="T6" y="T7"/>
                </a:cxn>
                <a:cxn ang="0">
                  <a:pos x="T8" y="T9"/>
                </a:cxn>
              </a:cxnLst>
              <a:rect l="0" t="0" r="r" b="b"/>
              <a:pathLst>
                <a:path w="44" h="45">
                  <a:moveTo>
                    <a:pt x="44" y="25"/>
                  </a:moveTo>
                  <a:lnTo>
                    <a:pt x="19" y="0"/>
                  </a:lnTo>
                  <a:lnTo>
                    <a:pt x="19" y="0"/>
                  </a:lnTo>
                  <a:lnTo>
                    <a:pt x="0" y="45"/>
                  </a:lnTo>
                  <a:lnTo>
                    <a:pt x="44"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Rectangle 9"/>
            <p:cNvSpPr>
              <a:spLocks noChangeArrowheads="1"/>
            </p:cNvSpPr>
            <p:nvPr/>
          </p:nvSpPr>
          <p:spPr bwMode="auto">
            <a:xfrm>
              <a:off x="3633788" y="128428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10"/>
            <p:cNvSpPr/>
            <p:nvPr/>
          </p:nvSpPr>
          <p:spPr bwMode="auto">
            <a:xfrm>
              <a:off x="3605213" y="1074738"/>
              <a:ext cx="176213" cy="176213"/>
            </a:xfrm>
            <a:custGeom>
              <a:avLst/>
              <a:gdLst>
                <a:gd name="T0" fmla="*/ 101 w 111"/>
                <a:gd name="T1" fmla="*/ 0 h 111"/>
                <a:gd name="T2" fmla="*/ 0 w 111"/>
                <a:gd name="T3" fmla="*/ 101 h 111"/>
                <a:gd name="T4" fmla="*/ 10 w 111"/>
                <a:gd name="T5" fmla="*/ 111 h 111"/>
                <a:gd name="T6" fmla="*/ 111 w 111"/>
                <a:gd name="T7" fmla="*/ 10 h 111"/>
                <a:gd name="T8" fmla="*/ 101 w 111"/>
                <a:gd name="T9" fmla="*/ 0 h 111"/>
              </a:gdLst>
              <a:ahLst/>
              <a:cxnLst>
                <a:cxn ang="0">
                  <a:pos x="T0" y="T1"/>
                </a:cxn>
                <a:cxn ang="0">
                  <a:pos x="T2" y="T3"/>
                </a:cxn>
                <a:cxn ang="0">
                  <a:pos x="T4" y="T5"/>
                </a:cxn>
                <a:cxn ang="0">
                  <a:pos x="T6" y="T7"/>
                </a:cxn>
                <a:cxn ang="0">
                  <a:pos x="T8" y="T9"/>
                </a:cxn>
              </a:cxnLst>
              <a:rect l="0" t="0" r="r" b="b"/>
              <a:pathLst>
                <a:path w="111" h="111">
                  <a:moveTo>
                    <a:pt x="101" y="0"/>
                  </a:moveTo>
                  <a:lnTo>
                    <a:pt x="0" y="101"/>
                  </a:lnTo>
                  <a:lnTo>
                    <a:pt x="10" y="111"/>
                  </a:lnTo>
                  <a:lnTo>
                    <a:pt x="111" y="10"/>
                  </a:lnTo>
                  <a:lnTo>
                    <a:pt x="10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11"/>
            <p:cNvSpPr/>
            <p:nvPr/>
          </p:nvSpPr>
          <p:spPr bwMode="auto">
            <a:xfrm>
              <a:off x="3629025" y="1098550"/>
              <a:ext cx="177800" cy="177800"/>
            </a:xfrm>
            <a:custGeom>
              <a:avLst/>
              <a:gdLst>
                <a:gd name="T0" fmla="*/ 0 w 112"/>
                <a:gd name="T1" fmla="*/ 102 h 112"/>
                <a:gd name="T2" fmla="*/ 10 w 112"/>
                <a:gd name="T3" fmla="*/ 112 h 112"/>
                <a:gd name="T4" fmla="*/ 112 w 112"/>
                <a:gd name="T5" fmla="*/ 12 h 112"/>
                <a:gd name="T6" fmla="*/ 102 w 112"/>
                <a:gd name="T7" fmla="*/ 0 h 112"/>
                <a:gd name="T8" fmla="*/ 0 w 112"/>
                <a:gd name="T9" fmla="*/ 102 h 112"/>
              </a:gdLst>
              <a:ahLst/>
              <a:cxnLst>
                <a:cxn ang="0">
                  <a:pos x="T0" y="T1"/>
                </a:cxn>
                <a:cxn ang="0">
                  <a:pos x="T2" y="T3"/>
                </a:cxn>
                <a:cxn ang="0">
                  <a:pos x="T4" y="T5"/>
                </a:cxn>
                <a:cxn ang="0">
                  <a:pos x="T6" y="T7"/>
                </a:cxn>
                <a:cxn ang="0">
                  <a:pos x="T8" y="T9"/>
                </a:cxn>
              </a:cxnLst>
              <a:rect l="0" t="0" r="r" b="b"/>
              <a:pathLst>
                <a:path w="112" h="112">
                  <a:moveTo>
                    <a:pt x="0" y="102"/>
                  </a:moveTo>
                  <a:lnTo>
                    <a:pt x="10" y="112"/>
                  </a:lnTo>
                  <a:lnTo>
                    <a:pt x="112" y="12"/>
                  </a:lnTo>
                  <a:lnTo>
                    <a:pt x="102" y="0"/>
                  </a:lnTo>
                  <a:lnTo>
                    <a:pt x="0"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12"/>
            <p:cNvSpPr/>
            <p:nvPr/>
          </p:nvSpPr>
          <p:spPr bwMode="auto">
            <a:xfrm>
              <a:off x="3775075" y="1050925"/>
              <a:ext cx="55563" cy="52388"/>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13"/>
            <p:cNvSpPr/>
            <p:nvPr/>
          </p:nvSpPr>
          <p:spPr bwMode="auto">
            <a:xfrm>
              <a:off x="3440113" y="1058863"/>
              <a:ext cx="327025" cy="325438"/>
            </a:xfrm>
            <a:custGeom>
              <a:avLst/>
              <a:gdLst>
                <a:gd name="T0" fmla="*/ 182 w 206"/>
                <a:gd name="T1" fmla="*/ 180 h 205"/>
                <a:gd name="T2" fmla="*/ 25 w 206"/>
                <a:gd name="T3" fmla="*/ 180 h 205"/>
                <a:gd name="T4" fmla="*/ 25 w 206"/>
                <a:gd name="T5" fmla="*/ 25 h 205"/>
                <a:gd name="T6" fmla="*/ 172 w 206"/>
                <a:gd name="T7" fmla="*/ 25 h 205"/>
                <a:gd name="T8" fmla="*/ 198 w 206"/>
                <a:gd name="T9" fmla="*/ 0 h 205"/>
                <a:gd name="T10" fmla="*/ 0 w 206"/>
                <a:gd name="T11" fmla="*/ 0 h 205"/>
                <a:gd name="T12" fmla="*/ 0 w 206"/>
                <a:gd name="T13" fmla="*/ 205 h 205"/>
                <a:gd name="T14" fmla="*/ 206 w 206"/>
                <a:gd name="T15" fmla="*/ 205 h 205"/>
                <a:gd name="T16" fmla="*/ 206 w 206"/>
                <a:gd name="T17" fmla="*/ 76 h 205"/>
                <a:gd name="T18" fmla="*/ 182 w 206"/>
                <a:gd name="T19" fmla="*/ 101 h 205"/>
                <a:gd name="T20" fmla="*/ 182 w 206"/>
                <a:gd name="T21" fmla="*/ 18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205">
                  <a:moveTo>
                    <a:pt x="182" y="180"/>
                  </a:moveTo>
                  <a:lnTo>
                    <a:pt x="25" y="180"/>
                  </a:lnTo>
                  <a:lnTo>
                    <a:pt x="25" y="25"/>
                  </a:lnTo>
                  <a:lnTo>
                    <a:pt x="172" y="25"/>
                  </a:lnTo>
                  <a:lnTo>
                    <a:pt x="198" y="0"/>
                  </a:lnTo>
                  <a:lnTo>
                    <a:pt x="0" y="0"/>
                  </a:lnTo>
                  <a:lnTo>
                    <a:pt x="0" y="205"/>
                  </a:lnTo>
                  <a:lnTo>
                    <a:pt x="206" y="205"/>
                  </a:lnTo>
                  <a:lnTo>
                    <a:pt x="206" y="76"/>
                  </a:lnTo>
                  <a:lnTo>
                    <a:pt x="182" y="101"/>
                  </a:lnTo>
                  <a:lnTo>
                    <a:pt x="182" y="1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3"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成本管理计划</a:t>
            </a:r>
          </a:p>
        </p:txBody>
      </p:sp>
      <p:sp>
        <p:nvSpPr>
          <p:cNvPr id="2" name="Content Placeholder 2"/>
          <p:cNvSpPr txBox="1"/>
          <p:nvPr/>
        </p:nvSpPr>
        <p:spPr>
          <a:xfrm>
            <a:off x="8375292" y="4260345"/>
            <a:ext cx="2099520" cy="712931"/>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lnSpc>
                <a:spcPct val="100000"/>
              </a:lnSpc>
              <a:spcBef>
                <a:spcPts val="0"/>
              </a:spcBef>
              <a:spcAft>
                <a:spcPts val="0"/>
              </a:spcAft>
              <a:buNone/>
            </a:pP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总费用为</a:t>
            </a: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4734.69</a:t>
            </a: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元</a:t>
            </a: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lang="zh-CN" altLang="en-US"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2000"/>
                            </p:stCondLst>
                            <p:childTnLst>
                              <p:par>
                                <p:cTn id="21" presetID="53" presetClass="entr" presetSubtype="16"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p:cTn id="29" dur="500" fill="hold"/>
                                        <p:tgtEl>
                                          <p:spTgt spid="26"/>
                                        </p:tgtEl>
                                        <p:attrNameLst>
                                          <p:attrName>ppt_w</p:attrName>
                                        </p:attrNameLst>
                                      </p:cBhvr>
                                      <p:tavLst>
                                        <p:tav tm="0">
                                          <p:val>
                                            <p:fltVal val="0"/>
                                          </p:val>
                                        </p:tav>
                                        <p:tav tm="100000">
                                          <p:val>
                                            <p:strVal val="#ppt_w"/>
                                          </p:val>
                                        </p:tav>
                                      </p:tavLst>
                                    </p:anim>
                                    <p:anim calcmode="lin" valueType="num">
                                      <p:cBhvr>
                                        <p:cTn id="30" dur="500" fill="hold"/>
                                        <p:tgtEl>
                                          <p:spTgt spid="26"/>
                                        </p:tgtEl>
                                        <p:attrNameLst>
                                          <p:attrName>ppt_h</p:attrName>
                                        </p:attrNameLst>
                                      </p:cBhvr>
                                      <p:tavLst>
                                        <p:tav tm="0">
                                          <p:val>
                                            <p:fltVal val="0"/>
                                          </p:val>
                                        </p:tav>
                                        <p:tav tm="100000">
                                          <p:val>
                                            <p:strVal val="#ppt_h"/>
                                          </p:val>
                                        </p:tav>
                                      </p:tavLst>
                                    </p:anim>
                                    <p:animEffect transition="in" filter="fade">
                                      <p:cBhvr>
                                        <p:cTn id="31" dur="500"/>
                                        <p:tgtEl>
                                          <p:spTgt spid="26"/>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p:cTn id="41" dur="500" fill="hold"/>
                                        <p:tgtEl>
                                          <p:spTgt spid="16"/>
                                        </p:tgtEl>
                                        <p:attrNameLst>
                                          <p:attrName>ppt_w</p:attrName>
                                        </p:attrNameLst>
                                      </p:cBhvr>
                                      <p:tavLst>
                                        <p:tav tm="0">
                                          <p:val>
                                            <p:fltVal val="0"/>
                                          </p:val>
                                        </p:tav>
                                        <p:tav tm="100000">
                                          <p:val>
                                            <p:strVal val="#ppt_w"/>
                                          </p:val>
                                        </p:tav>
                                      </p:tavLst>
                                    </p:anim>
                                    <p:anim calcmode="lin" valueType="num">
                                      <p:cBhvr>
                                        <p:cTn id="42" dur="500" fill="hold"/>
                                        <p:tgtEl>
                                          <p:spTgt spid="16"/>
                                        </p:tgtEl>
                                        <p:attrNameLst>
                                          <p:attrName>ppt_h</p:attrName>
                                        </p:attrNameLst>
                                      </p:cBhvr>
                                      <p:tavLst>
                                        <p:tav tm="0">
                                          <p:val>
                                            <p:fltVal val="0"/>
                                          </p:val>
                                        </p:tav>
                                        <p:tav tm="100000">
                                          <p:val>
                                            <p:strVal val="#ppt_h"/>
                                          </p:val>
                                        </p:tav>
                                      </p:tavLst>
                                    </p:anim>
                                    <p:animEffect transition="in" filter="fade">
                                      <p:cBhvr>
                                        <p:cTn id="43" dur="500"/>
                                        <p:tgtEl>
                                          <p:spTgt spid="16"/>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par>
                          <p:cTn id="48" fill="hold">
                            <p:stCondLst>
                              <p:cond delay="4500"/>
                            </p:stCondLst>
                            <p:childTnLst>
                              <p:par>
                                <p:cTn id="49" presetID="10" presetClass="entr" presetSubtype="0" fill="hold" grpId="0" nodeType="after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500"/>
                                        <p:tgtEl>
                                          <p:spTgt spid="13"/>
                                        </p:tgtEl>
                                      </p:cBhvr>
                                    </p:animEffect>
                                  </p:childTnLst>
                                </p:cTn>
                              </p:par>
                            </p:childTnLst>
                          </p:cTn>
                        </p:par>
                        <p:par>
                          <p:cTn id="52" fill="hold">
                            <p:stCondLst>
                              <p:cond delay="5000"/>
                            </p:stCondLst>
                            <p:childTnLst>
                              <p:par>
                                <p:cTn id="53" presetID="10"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childTnLst>
                                </p:cTn>
                              </p:par>
                            </p:childTnLst>
                          </p:cTn>
                        </p:par>
                        <p:par>
                          <p:cTn id="56" fill="hold">
                            <p:stCondLst>
                              <p:cond delay="5500"/>
                            </p:stCondLst>
                            <p:childTnLst>
                              <p:par>
                                <p:cTn id="57" presetID="10" presetClass="entr" presetSubtype="0" fill="hold" grpId="0" nodeType="afterEffect">
                                  <p:stCondLst>
                                    <p:cond delay="0"/>
                                  </p:stCondLst>
                                  <p:childTnLst>
                                    <p:set>
                                      <p:cBhvr>
                                        <p:cTn id="58" dur="1" fill="hold">
                                          <p:stCondLst>
                                            <p:cond delay="0"/>
                                          </p:stCondLst>
                                        </p:cTn>
                                        <p:tgtEl>
                                          <p:spTgt spid="2"/>
                                        </p:tgtEl>
                                        <p:attrNameLst>
                                          <p:attrName>style.visibility</p:attrName>
                                        </p:attrNameLst>
                                      </p:cBhvr>
                                      <p:to>
                                        <p:strVal val="visible"/>
                                      </p:to>
                                    </p:set>
                                    <p:animEffect transition="in" filter="fade">
                                      <p:cBhvr>
                                        <p:cTn id="5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5" grpId="0" bldLvl="0" animBg="1"/>
      <p:bldP spid="7" grpId="0" bldLvl="0" animBg="1"/>
      <p:bldP spid="8" grpId="0" bldLvl="0" animBg="1"/>
      <p:bldP spid="9" grpId="0" bldLvl="0" animBg="1"/>
      <p:bldP spid="16" grpId="0" bldLvl="0" animBg="1"/>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2"/>
                </a:solidFill>
                <a:latin typeface="Arial" panose="020B0604020202020204" pitchFamily="34" charset="0"/>
                <a:ea typeface="微软雅黑" panose="020B0503020204020204" pitchFamily="34" charset="-122"/>
                <a:sym typeface="Arial" panose="020B0604020202020204" pitchFamily="34" charset="0"/>
              </a:rPr>
              <a:t>07</a:t>
            </a:r>
          </a:p>
        </p:txBody>
      </p:sp>
      <p:sp>
        <p:nvSpPr>
          <p:cNvPr id="6152" name="椭圆 3088"/>
          <p:cNvSpPr>
            <a:spLocks noChangeArrowheads="1"/>
          </p:cNvSpPr>
          <p:nvPr/>
        </p:nvSpPr>
        <p:spPr bwMode="auto">
          <a:xfrm>
            <a:off x="1626429" y="4325081"/>
            <a:ext cx="169655" cy="169655"/>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2"/>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与质量管理计划相关的内容</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a:stretch>
            <a:fillRect/>
          </a:stretch>
        </p:blipFill>
        <p:spPr/>
      </p:pic>
      <p:sp>
        <p:nvSpPr>
          <p:cNvPr id="7" name="Rectangle 6"/>
          <p:cNvSpPr/>
          <p:nvPr/>
        </p:nvSpPr>
        <p:spPr>
          <a:xfrm>
            <a:off x="7437487" y="199"/>
            <a:ext cx="4832714" cy="723225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grpSp>
        <p:nvGrpSpPr>
          <p:cNvPr id="8" name="Group 7"/>
          <p:cNvGrpSpPr/>
          <p:nvPr/>
        </p:nvGrpSpPr>
        <p:grpSpPr>
          <a:xfrm>
            <a:off x="7985648" y="1526029"/>
            <a:ext cx="3736394" cy="822426"/>
            <a:chOff x="3830728" y="1590566"/>
            <a:chExt cx="3543045" cy="779867"/>
          </a:xfrm>
        </p:grpSpPr>
        <p:sp>
          <p:nvSpPr>
            <p:cNvPr id="2" name="TextBox 1"/>
            <p:cNvSpPr txBox="1"/>
            <p:nvPr/>
          </p:nvSpPr>
          <p:spPr>
            <a:xfrm>
              <a:off x="4831484" y="1590566"/>
              <a:ext cx="1541479" cy="466658"/>
            </a:xfrm>
            <a:prstGeom prst="rect">
              <a:avLst/>
            </a:prstGeom>
            <a:noFill/>
          </p:spPr>
          <p:txBody>
            <a:bodyPr wrap="none" lIns="0" tIns="0" rIns="0" bIns="0" rtlCol="0">
              <a:spAutoFit/>
            </a:bodyPr>
            <a:lstStyle/>
            <a:p>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质量目标</a:t>
              </a:r>
            </a:p>
          </p:txBody>
        </p:sp>
        <p:sp>
          <p:nvSpPr>
            <p:cNvPr id="3" name="TextBox 2"/>
            <p:cNvSpPr txBox="1"/>
            <p:nvPr/>
          </p:nvSpPr>
          <p:spPr>
            <a:xfrm>
              <a:off x="3830728" y="2184974"/>
              <a:ext cx="3543045" cy="185459"/>
            </a:xfrm>
            <a:prstGeom prst="rect">
              <a:avLst/>
            </a:prstGeom>
            <a:noFill/>
          </p:spPr>
          <p:txBody>
            <a:bodyPr wrap="square" lIns="0" tIns="0" rIns="0" bIns="0" rtlCol="0">
              <a:spAutoFit/>
            </a:bodyPr>
            <a:lstStyle/>
            <a:p>
              <a:pPr>
                <a:lnSpc>
                  <a:spcPct val="150000"/>
                </a:lnSpc>
              </a:pPr>
              <a:endParaRPr lang="en-US" altLang="zh-CN" sz="845"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grpSp>
      <p:sp>
        <p:nvSpPr>
          <p:cNvPr id="9" name="TextBox 8"/>
          <p:cNvSpPr txBox="1"/>
          <p:nvPr/>
        </p:nvSpPr>
        <p:spPr>
          <a:xfrm>
            <a:off x="7919590" y="2129087"/>
            <a:ext cx="3868511" cy="4616450"/>
          </a:xfrm>
          <a:prstGeom prst="rect">
            <a:avLst/>
          </a:prstGeom>
          <a:noFill/>
        </p:spPr>
        <p:txBody>
          <a:bodyPr wrap="square" lIns="0" tIns="0" rIns="0" bIns="0" rtlCol="0">
            <a:spAutoFit/>
          </a:bodyPr>
          <a:lstStyle/>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1.确保“软件工程系列课程教学辅助网站”需求工程项目的工程质量与客户需求达到高度的一致性。</a:t>
            </a:r>
          </a:p>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2.确保“软件工程系列课程教学辅助网站”需求工程项目最后完成时间不超过最后期限一个星期，能够按时完成。</a:t>
            </a:r>
          </a:p>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3.确保“软件工程系列课程辅助网站”需求工程项目的成本在预算的±10%之内。</a:t>
            </a:r>
          </a:p>
        </p:txBody>
      </p:sp>
      <p:sp>
        <p:nvSpPr>
          <p:cNvPr id="10" name="TextBox 39"/>
          <p:cNvSpPr txBox="1"/>
          <p:nvPr/>
        </p:nvSpPr>
        <p:spPr>
          <a:xfrm>
            <a:off x="956945" y="1096010"/>
            <a:ext cx="5415915" cy="1169035"/>
          </a:xfrm>
          <a:prstGeom prst="rect">
            <a:avLst/>
          </a:prstGeom>
          <a:noFill/>
        </p:spPr>
        <p:txBody>
          <a:bodyPr wrap="square" lIns="0" tIns="0" rIns="0" bIns="0" rtlCol="0">
            <a:spAutoFit/>
          </a:bodyPr>
          <a:lstStyle/>
          <a:p>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参考标准：</a:t>
            </a:r>
            <a:endParaRPr lang="en-US" altLang="zh-CN"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en-US" altLang="zh-CN" sz="2400" dirty="0">
                <a:solidFill>
                  <a:schemeClr val="bg1"/>
                </a:solidFill>
                <a:latin typeface="Impact" panose="020B0806030902050204" pitchFamily="34" charset="0"/>
                <a:ea typeface="微软雅黑" panose="020B0503020204020204" pitchFamily="34" charset="-122"/>
                <a:sym typeface="Arial" panose="020B0604020202020204" pitchFamily="34" charset="0"/>
              </a:rPr>
              <a:t>GBT19001-2005质量管理体系要求</a:t>
            </a:r>
          </a:p>
          <a:p>
            <a:r>
              <a:rPr lang="en-US" altLang="zh-CN" sz="2400" dirty="0">
                <a:solidFill>
                  <a:schemeClr val="bg1"/>
                </a:solidFill>
                <a:latin typeface="Impact" panose="020B0806030902050204" pitchFamily="34" charset="0"/>
                <a:ea typeface="微软雅黑" panose="020B0503020204020204" pitchFamily="34" charset="-122"/>
                <a:sym typeface="Arial" panose="020B0604020202020204" pitchFamily="34" charset="0"/>
              </a:rPr>
              <a:t>GB-T 8567-2006 计算机软件文档编制规范</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47" presetClass="entr" presetSubtype="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1000"/>
                                        <p:tgtEl>
                                          <p:spTgt spid="8"/>
                                        </p:tgtEl>
                                      </p:cBhvr>
                                    </p:animEffect>
                                    <p:anim calcmode="lin" valueType="num">
                                      <p:cBhvr>
                                        <p:cTn id="17" dur="1000" fill="hold"/>
                                        <p:tgtEl>
                                          <p:spTgt spid="8"/>
                                        </p:tgtEl>
                                        <p:attrNameLst>
                                          <p:attrName>ppt_x</p:attrName>
                                        </p:attrNameLst>
                                      </p:cBhvr>
                                      <p:tavLst>
                                        <p:tav tm="0">
                                          <p:val>
                                            <p:strVal val="#ppt_x"/>
                                          </p:val>
                                        </p:tav>
                                        <p:tav tm="100000">
                                          <p:val>
                                            <p:strVal val="#ppt_x"/>
                                          </p:val>
                                        </p:tav>
                                      </p:tavLst>
                                    </p:anim>
                                    <p:anim calcmode="lin" valueType="num">
                                      <p:cBhvr>
                                        <p:cTn id="18" dur="1000" fill="hold"/>
                                        <p:tgtEl>
                                          <p:spTgt spid="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25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4294967295"/>
          </p:nvPr>
        </p:nvSpPr>
        <p:spPr>
          <a:xfrm>
            <a:off x="609600" y="1585595"/>
            <a:ext cx="4542155" cy="2282190"/>
          </a:xfrm>
          <a:prstGeom prst="rect">
            <a:avLst/>
          </a:prstGeom>
        </p:spPr>
        <p:txBody>
          <a:bodyPr vert="horz" wrap="square" lIns="0" tIns="0" rIns="0" bIns="0" rtlCol="0">
            <a:spAutoFit/>
          </a:bodyPr>
          <a:lstStyle/>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1.建立一个以项目经理为总负责人的项目小组，项目经理管理全组成员，合理安排各个成员的个人任务，发挥各成员的长处，避其短处；</a:t>
            </a:r>
          </a:p>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2.每位成员都应该有严谨的工作作风和正确的个人态度，要严格约束自己，对自己的个人任务要力求完美；</a:t>
            </a:r>
          </a:p>
        </p:txBody>
      </p:sp>
      <p:sp>
        <p:nvSpPr>
          <p:cNvPr id="18" name="Text Placeholder 17"/>
          <p:cNvSpPr>
            <a:spLocks noGrp="1"/>
          </p:cNvSpPr>
          <p:nvPr>
            <p:ph type="body" sz="quarter" idx="4294967295"/>
          </p:nvPr>
        </p:nvSpPr>
        <p:spPr>
          <a:xfrm>
            <a:off x="610235" y="4756150"/>
            <a:ext cx="3856355" cy="1974850"/>
          </a:xfrm>
          <a:prstGeom prst="rect">
            <a:avLst/>
          </a:prstGeom>
        </p:spPr>
        <p:txBody>
          <a:bodyPr vert="horz" wrap="square" lIns="0" tIns="0" rIns="0" bIns="0" rtlCol="0">
            <a:spAutoFit/>
          </a:bodyPr>
          <a:lstStyle/>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3.与客户保持时刻联系，要清楚的知道客户的需求，对于客户提出的超出技术范围的要求要予以合理的驳回；</a:t>
            </a:r>
          </a:p>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4.要建立一个严格的奖惩制度，以给组员更大的动力；</a:t>
            </a:r>
          </a:p>
        </p:txBody>
      </p:sp>
      <p:sp>
        <p:nvSpPr>
          <p:cNvPr id="13" name="Text Placeholder 12"/>
          <p:cNvSpPr>
            <a:spLocks noGrp="1"/>
          </p:cNvSpPr>
          <p:nvPr>
            <p:ph type="body" sz="quarter" idx="4294967295"/>
          </p:nvPr>
        </p:nvSpPr>
        <p:spPr>
          <a:xfrm>
            <a:off x="8795385" y="2501265"/>
            <a:ext cx="3492500" cy="3821430"/>
          </a:xfrm>
          <a:prstGeom prst="rect">
            <a:avLst/>
          </a:prstGeom>
        </p:spPr>
        <p:txBody>
          <a:bodyPr vert="horz" wrap="square" lIns="0" tIns="0" rIns="0" bIns="0" rtlCol="0">
            <a:spAutoFit/>
          </a:bodyPr>
          <a:lstStyle/>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5.定期质量检查，召开质量分析会议，分析质量保证计划的执行情况，及时发现问题，研究改进措施，积极推动全面质量管理工作的深入开展；</a:t>
            </a:r>
          </a:p>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6.项目部质量工程师收集过程中不及格和质量问题的各类信息，每周对质量不合格信息进行整理，提出分析报告，判明产生的原因，制定相应处置方案和纠正措施，在规定期限内进行整改。</a:t>
            </a:r>
          </a:p>
        </p:txBody>
      </p:sp>
      <p:grpSp>
        <p:nvGrpSpPr>
          <p:cNvPr id="10" name="Group 9"/>
          <p:cNvGrpSpPr/>
          <p:nvPr/>
        </p:nvGrpSpPr>
        <p:grpSpPr>
          <a:xfrm>
            <a:off x="4842453" y="2347790"/>
            <a:ext cx="3743604" cy="3704526"/>
            <a:chOff x="9988635" y="4910465"/>
            <a:chExt cx="5069416" cy="5016501"/>
          </a:xfrm>
        </p:grpSpPr>
        <p:sp>
          <p:nvSpPr>
            <p:cNvPr id="4" name="Freeform 3"/>
            <p:cNvSpPr/>
            <p:nvPr/>
          </p:nvSpPr>
          <p:spPr bwMode="auto">
            <a:xfrm>
              <a:off x="10483935" y="4910465"/>
              <a:ext cx="3297767" cy="3388784"/>
            </a:xfrm>
            <a:custGeom>
              <a:avLst/>
              <a:gdLst>
                <a:gd name="T0" fmla="*/ 547 w 1071"/>
                <a:gd name="T1" fmla="*/ 0 h 1101"/>
                <a:gd name="T2" fmla="*/ 0 w 1071"/>
                <a:gd name="T3" fmla="*/ 547 h 1101"/>
                <a:gd name="T4" fmla="*/ 263 w 1071"/>
                <a:gd name="T5" fmla="*/ 1015 h 1101"/>
                <a:gd name="T6" fmla="*/ 213 w 1071"/>
                <a:gd name="T7" fmla="*/ 1101 h 1101"/>
                <a:gd name="T8" fmla="*/ 604 w 1071"/>
                <a:gd name="T9" fmla="*/ 1101 h 1101"/>
                <a:gd name="T10" fmla="*/ 409 w 1071"/>
                <a:gd name="T11" fmla="*/ 762 h 1101"/>
                <a:gd name="T12" fmla="*/ 359 w 1071"/>
                <a:gd name="T13" fmla="*/ 847 h 1101"/>
                <a:gd name="T14" fmla="*/ 193 w 1071"/>
                <a:gd name="T15" fmla="*/ 547 h 1101"/>
                <a:gd name="T16" fmla="*/ 547 w 1071"/>
                <a:gd name="T17" fmla="*/ 194 h 1101"/>
                <a:gd name="T18" fmla="*/ 859 w 1071"/>
                <a:gd name="T19" fmla="*/ 381 h 1101"/>
                <a:gd name="T20" fmla="*/ 938 w 1071"/>
                <a:gd name="T21" fmla="*/ 375 h 1101"/>
                <a:gd name="T22" fmla="*/ 1071 w 1071"/>
                <a:gd name="T23" fmla="*/ 390 h 1101"/>
                <a:gd name="T24" fmla="*/ 547 w 1071"/>
                <a:gd name="T25" fmla="*/ 0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1" h="1101">
                  <a:moveTo>
                    <a:pt x="547" y="0"/>
                  </a:moveTo>
                  <a:cubicBezTo>
                    <a:pt x="245" y="0"/>
                    <a:pt x="0" y="245"/>
                    <a:pt x="0" y="547"/>
                  </a:cubicBezTo>
                  <a:cubicBezTo>
                    <a:pt x="0" y="745"/>
                    <a:pt x="105" y="919"/>
                    <a:pt x="263" y="1015"/>
                  </a:cubicBezTo>
                  <a:cubicBezTo>
                    <a:pt x="213" y="1101"/>
                    <a:pt x="213" y="1101"/>
                    <a:pt x="213" y="1101"/>
                  </a:cubicBezTo>
                  <a:cubicBezTo>
                    <a:pt x="604" y="1101"/>
                    <a:pt x="604" y="1101"/>
                    <a:pt x="604" y="1101"/>
                  </a:cubicBezTo>
                  <a:cubicBezTo>
                    <a:pt x="409" y="762"/>
                    <a:pt x="409" y="762"/>
                    <a:pt x="409" y="762"/>
                  </a:cubicBezTo>
                  <a:cubicBezTo>
                    <a:pt x="359" y="847"/>
                    <a:pt x="359" y="847"/>
                    <a:pt x="359" y="847"/>
                  </a:cubicBezTo>
                  <a:cubicBezTo>
                    <a:pt x="260" y="785"/>
                    <a:pt x="193" y="674"/>
                    <a:pt x="193" y="547"/>
                  </a:cubicBezTo>
                  <a:cubicBezTo>
                    <a:pt x="193" y="352"/>
                    <a:pt x="352" y="194"/>
                    <a:pt x="547" y="194"/>
                  </a:cubicBezTo>
                  <a:cubicBezTo>
                    <a:pt x="682" y="194"/>
                    <a:pt x="799" y="269"/>
                    <a:pt x="859" y="381"/>
                  </a:cubicBezTo>
                  <a:cubicBezTo>
                    <a:pt x="885" y="377"/>
                    <a:pt x="911" y="375"/>
                    <a:pt x="938" y="375"/>
                  </a:cubicBezTo>
                  <a:cubicBezTo>
                    <a:pt x="984" y="375"/>
                    <a:pt x="1029" y="380"/>
                    <a:pt x="1071" y="390"/>
                  </a:cubicBezTo>
                  <a:cubicBezTo>
                    <a:pt x="1004" y="165"/>
                    <a:pt x="795" y="0"/>
                    <a:pt x="547" y="0"/>
                  </a:cubicBez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5" name="Freeform 4"/>
            <p:cNvSpPr/>
            <p:nvPr/>
          </p:nvSpPr>
          <p:spPr bwMode="auto">
            <a:xfrm>
              <a:off x="11777218" y="6144481"/>
              <a:ext cx="3280833" cy="3412067"/>
            </a:xfrm>
            <a:custGeom>
              <a:avLst/>
              <a:gdLst>
                <a:gd name="T0" fmla="*/ 518 w 1065"/>
                <a:gd name="T1" fmla="*/ 14 h 1108"/>
                <a:gd name="T2" fmla="*/ 245 w 1065"/>
                <a:gd name="T3" fmla="*/ 87 h 1108"/>
                <a:gd name="T4" fmla="*/ 195 w 1065"/>
                <a:gd name="T5" fmla="*/ 0 h 1108"/>
                <a:gd name="T6" fmla="*/ 0 w 1065"/>
                <a:gd name="T7" fmla="*/ 339 h 1108"/>
                <a:gd name="T8" fmla="*/ 391 w 1065"/>
                <a:gd name="T9" fmla="*/ 339 h 1108"/>
                <a:gd name="T10" fmla="*/ 342 w 1065"/>
                <a:gd name="T11" fmla="*/ 254 h 1108"/>
                <a:gd name="T12" fmla="*/ 518 w 1065"/>
                <a:gd name="T13" fmla="*/ 208 h 1108"/>
                <a:gd name="T14" fmla="*/ 872 w 1065"/>
                <a:gd name="T15" fmla="*/ 561 h 1108"/>
                <a:gd name="T16" fmla="*/ 518 w 1065"/>
                <a:gd name="T17" fmla="*/ 915 h 1108"/>
                <a:gd name="T18" fmla="*/ 505 w 1065"/>
                <a:gd name="T19" fmla="*/ 915 h 1108"/>
                <a:gd name="T20" fmla="*/ 385 w 1065"/>
                <a:gd name="T21" fmla="*/ 1092 h 1108"/>
                <a:gd name="T22" fmla="*/ 518 w 1065"/>
                <a:gd name="T23" fmla="*/ 1108 h 1108"/>
                <a:gd name="T24" fmla="*/ 1065 w 1065"/>
                <a:gd name="T25" fmla="*/ 561 h 1108"/>
                <a:gd name="T26" fmla="*/ 518 w 1065"/>
                <a:gd name="T27" fmla="*/ 14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5" h="1108">
                  <a:moveTo>
                    <a:pt x="518" y="14"/>
                  </a:moveTo>
                  <a:cubicBezTo>
                    <a:pt x="419" y="14"/>
                    <a:pt x="326" y="41"/>
                    <a:pt x="245" y="87"/>
                  </a:cubicBezTo>
                  <a:cubicBezTo>
                    <a:pt x="195" y="0"/>
                    <a:pt x="195" y="0"/>
                    <a:pt x="195" y="0"/>
                  </a:cubicBezTo>
                  <a:cubicBezTo>
                    <a:pt x="0" y="339"/>
                    <a:pt x="0" y="339"/>
                    <a:pt x="0" y="339"/>
                  </a:cubicBezTo>
                  <a:cubicBezTo>
                    <a:pt x="391" y="339"/>
                    <a:pt x="391" y="339"/>
                    <a:pt x="391" y="339"/>
                  </a:cubicBezTo>
                  <a:cubicBezTo>
                    <a:pt x="342" y="254"/>
                    <a:pt x="342" y="254"/>
                    <a:pt x="342" y="254"/>
                  </a:cubicBezTo>
                  <a:cubicBezTo>
                    <a:pt x="394" y="225"/>
                    <a:pt x="454" y="208"/>
                    <a:pt x="518" y="208"/>
                  </a:cubicBezTo>
                  <a:cubicBezTo>
                    <a:pt x="713" y="208"/>
                    <a:pt x="872" y="366"/>
                    <a:pt x="872" y="561"/>
                  </a:cubicBezTo>
                  <a:cubicBezTo>
                    <a:pt x="872" y="757"/>
                    <a:pt x="713" y="915"/>
                    <a:pt x="518" y="915"/>
                  </a:cubicBezTo>
                  <a:cubicBezTo>
                    <a:pt x="514" y="915"/>
                    <a:pt x="509" y="915"/>
                    <a:pt x="505" y="915"/>
                  </a:cubicBezTo>
                  <a:cubicBezTo>
                    <a:pt x="476" y="981"/>
                    <a:pt x="435" y="1041"/>
                    <a:pt x="385" y="1092"/>
                  </a:cubicBezTo>
                  <a:cubicBezTo>
                    <a:pt x="428" y="1103"/>
                    <a:pt x="472" y="1108"/>
                    <a:pt x="518" y="1108"/>
                  </a:cubicBezTo>
                  <a:cubicBezTo>
                    <a:pt x="820" y="1108"/>
                    <a:pt x="1065" y="863"/>
                    <a:pt x="1065" y="561"/>
                  </a:cubicBezTo>
                  <a:cubicBezTo>
                    <a:pt x="1065" y="259"/>
                    <a:pt x="820" y="14"/>
                    <a:pt x="518" y="14"/>
                  </a:cubicBez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6" name="Freeform 5"/>
            <p:cNvSpPr/>
            <p:nvPr/>
          </p:nvSpPr>
          <p:spPr bwMode="auto">
            <a:xfrm>
              <a:off x="9988635" y="7101215"/>
              <a:ext cx="3644900" cy="2825751"/>
            </a:xfrm>
            <a:custGeom>
              <a:avLst/>
              <a:gdLst>
                <a:gd name="T0" fmla="*/ 1184 w 1184"/>
                <a:gd name="T1" fmla="*/ 388 h 917"/>
                <a:gd name="T2" fmla="*/ 988 w 1184"/>
                <a:gd name="T3" fmla="*/ 49 h 917"/>
                <a:gd name="T4" fmla="*/ 793 w 1184"/>
                <a:gd name="T5" fmla="*/ 388 h 917"/>
                <a:gd name="T6" fmla="*/ 900 w 1184"/>
                <a:gd name="T7" fmla="*/ 388 h 917"/>
                <a:gd name="T8" fmla="*/ 547 w 1184"/>
                <a:gd name="T9" fmla="*/ 724 h 917"/>
                <a:gd name="T10" fmla="*/ 193 w 1184"/>
                <a:gd name="T11" fmla="*/ 370 h 917"/>
                <a:gd name="T12" fmla="*/ 242 w 1184"/>
                <a:gd name="T13" fmla="*/ 192 h 917"/>
                <a:gd name="T14" fmla="*/ 145 w 1184"/>
                <a:gd name="T15" fmla="*/ 0 h 917"/>
                <a:gd name="T16" fmla="*/ 0 w 1184"/>
                <a:gd name="T17" fmla="*/ 370 h 917"/>
                <a:gd name="T18" fmla="*/ 547 w 1184"/>
                <a:gd name="T19" fmla="*/ 917 h 917"/>
                <a:gd name="T20" fmla="*/ 1094 w 1184"/>
                <a:gd name="T21" fmla="*/ 388 h 917"/>
                <a:gd name="T22" fmla="*/ 1184 w 1184"/>
                <a:gd name="T23" fmla="*/ 388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84" h="917">
                  <a:moveTo>
                    <a:pt x="1184" y="388"/>
                  </a:moveTo>
                  <a:cubicBezTo>
                    <a:pt x="988" y="49"/>
                    <a:pt x="988" y="49"/>
                    <a:pt x="988" y="49"/>
                  </a:cubicBezTo>
                  <a:cubicBezTo>
                    <a:pt x="793" y="388"/>
                    <a:pt x="793" y="388"/>
                    <a:pt x="793" y="388"/>
                  </a:cubicBezTo>
                  <a:cubicBezTo>
                    <a:pt x="900" y="388"/>
                    <a:pt x="900" y="388"/>
                    <a:pt x="900" y="388"/>
                  </a:cubicBezTo>
                  <a:cubicBezTo>
                    <a:pt x="891" y="575"/>
                    <a:pt x="737" y="724"/>
                    <a:pt x="547" y="724"/>
                  </a:cubicBezTo>
                  <a:cubicBezTo>
                    <a:pt x="352" y="724"/>
                    <a:pt x="193" y="566"/>
                    <a:pt x="193" y="370"/>
                  </a:cubicBezTo>
                  <a:cubicBezTo>
                    <a:pt x="193" y="305"/>
                    <a:pt x="211" y="244"/>
                    <a:pt x="242" y="192"/>
                  </a:cubicBezTo>
                  <a:cubicBezTo>
                    <a:pt x="198" y="134"/>
                    <a:pt x="165" y="69"/>
                    <a:pt x="145" y="0"/>
                  </a:cubicBezTo>
                  <a:cubicBezTo>
                    <a:pt x="55" y="97"/>
                    <a:pt x="0" y="227"/>
                    <a:pt x="0" y="370"/>
                  </a:cubicBezTo>
                  <a:cubicBezTo>
                    <a:pt x="0" y="672"/>
                    <a:pt x="245" y="917"/>
                    <a:pt x="547" y="917"/>
                  </a:cubicBezTo>
                  <a:cubicBezTo>
                    <a:pt x="843" y="917"/>
                    <a:pt x="1085" y="682"/>
                    <a:pt x="1094" y="388"/>
                  </a:cubicBezTo>
                  <a:lnTo>
                    <a:pt x="1184" y="388"/>
                  </a:ln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7" name="TextBox 6"/>
            <p:cNvSpPr txBox="1"/>
            <p:nvPr/>
          </p:nvSpPr>
          <p:spPr>
            <a:xfrm rot="18978467">
              <a:off x="10746309" y="5519640"/>
              <a:ext cx="1366259" cy="508848"/>
            </a:xfrm>
            <a:prstGeom prst="rect">
              <a:avLst/>
            </a:prstGeom>
            <a:noFill/>
          </p:spPr>
          <p:txBody>
            <a:bodyPr wrap="none" rtlCol="0" anchor="ctr">
              <a:prstTxWarp prst="textArchUp">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质量保证体系</a:t>
              </a:r>
              <a:endParaRPr kumimoji="1" lang="zh-CN" altLang="en-US" sz="1400" dirty="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8" name="TextBox 7"/>
            <p:cNvSpPr txBox="1"/>
            <p:nvPr/>
          </p:nvSpPr>
          <p:spPr>
            <a:xfrm>
              <a:off x="10861134" y="9105070"/>
              <a:ext cx="1645320"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质量保证体系</a:t>
              </a:r>
              <a:endParaRPr kumimoji="1" lang="zh-CN" altLang="en-US" sz="1400" dirty="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9" name="TextBox 8"/>
            <p:cNvSpPr txBox="1"/>
            <p:nvPr/>
          </p:nvSpPr>
          <p:spPr>
            <a:xfrm rot="17644843">
              <a:off x="13516862" y="8044825"/>
              <a:ext cx="1748521"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质量保证体系</a:t>
              </a:r>
              <a:endParaRPr kumimoji="1" lang="zh-CN" altLang="en-US" sz="1400" dirty="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grpSp>
      <p:sp>
        <p:nvSpPr>
          <p:cNvPr id="12"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1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2000"/>
                                        <p:tgtEl>
                                          <p:spTgt spid="10"/>
                                        </p:tgtEl>
                                      </p:cBhvr>
                                    </p:animEffect>
                                  </p:childTnLst>
                                </p:cTn>
                              </p:par>
                            </p:childTnLst>
                          </p:cTn>
                        </p:par>
                        <p:par>
                          <p:cTn id="8" fill="hold">
                            <p:stCondLst>
                              <p:cond delay="2000"/>
                            </p:stCondLst>
                            <p:childTnLst>
                              <p:par>
                                <p:cTn id="9" presetID="2" presetClass="entr" presetSubtype="8"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50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7">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2500"/>
                            </p:stCondLst>
                            <p:childTnLst>
                              <p:par>
                                <p:cTn id="14" presetID="2" presetClass="entr" presetSubtype="8" fill="hold" grpId="0" nodeType="afterEffect">
                                  <p:stCondLst>
                                    <p:cond delay="0"/>
                                  </p:stCondLst>
                                  <p:childTnLst>
                                    <p:set>
                                      <p:cBhvr>
                                        <p:cTn id="15" dur="1" fill="hold">
                                          <p:stCondLst>
                                            <p:cond delay="0"/>
                                          </p:stCondLst>
                                        </p:cTn>
                                        <p:tgtEl>
                                          <p:spTgt spid="17">
                                            <p:txEl>
                                              <p:pRg st="1" end="1"/>
                                            </p:txEl>
                                          </p:spTgt>
                                        </p:tgtEl>
                                        <p:attrNameLst>
                                          <p:attrName>style.visibility</p:attrName>
                                        </p:attrNameLst>
                                      </p:cBhvr>
                                      <p:to>
                                        <p:strVal val="visible"/>
                                      </p:to>
                                    </p:set>
                                    <p:anim calcmode="lin" valueType="num">
                                      <p:cBhvr additive="base">
                                        <p:cTn id="16" dur="500" fill="hold"/>
                                        <p:tgtEl>
                                          <p:spTgt spid="17">
                                            <p:txEl>
                                              <p:pRg st="1" end="1"/>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17">
                                            <p:txEl>
                                              <p:pRg st="1" end="1"/>
                                            </p:txEl>
                                          </p:spTgt>
                                        </p:tgtEl>
                                        <p:attrNameLst>
                                          <p:attrName>ppt_y</p:attrName>
                                        </p:attrNameLst>
                                      </p:cBhvr>
                                      <p:tavLst>
                                        <p:tav tm="0">
                                          <p:val>
                                            <p:strVal val="#ppt_y"/>
                                          </p:val>
                                        </p:tav>
                                        <p:tav tm="100000">
                                          <p:val>
                                            <p:strVal val="#ppt_y"/>
                                          </p:val>
                                        </p:tav>
                                      </p:tavLst>
                                    </p:anim>
                                  </p:childTnLst>
                                </p:cTn>
                              </p:par>
                            </p:childTnLst>
                          </p:cTn>
                        </p:par>
                        <p:par>
                          <p:cTn id="18" fill="hold">
                            <p:stCondLst>
                              <p:cond delay="3000"/>
                            </p:stCondLst>
                            <p:childTnLst>
                              <p:par>
                                <p:cTn id="19" presetID="2" presetClass="entr" presetSubtype="8" fill="hold" grpId="0" nodeType="afterEffect">
                                  <p:stCondLst>
                                    <p:cond delay="0"/>
                                  </p:stCondLst>
                                  <p:childTnLst>
                                    <p:set>
                                      <p:cBhvr>
                                        <p:cTn id="20" dur="1" fill="hold">
                                          <p:stCondLst>
                                            <p:cond delay="0"/>
                                          </p:stCondLst>
                                        </p:cTn>
                                        <p:tgtEl>
                                          <p:spTgt spid="18">
                                            <p:txEl>
                                              <p:pRg st="0" end="0"/>
                                            </p:txEl>
                                          </p:spTgt>
                                        </p:tgtEl>
                                        <p:attrNameLst>
                                          <p:attrName>style.visibility</p:attrName>
                                        </p:attrNameLst>
                                      </p:cBhvr>
                                      <p:to>
                                        <p:strVal val="visible"/>
                                      </p:to>
                                    </p:set>
                                    <p:anim calcmode="lin" valueType="num">
                                      <p:cBhvr additive="base">
                                        <p:cTn id="21" dur="500" fill="hold"/>
                                        <p:tgtEl>
                                          <p:spTgt spid="18">
                                            <p:txEl>
                                              <p:pRg st="0" end="0"/>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18">
                                            <p:txEl>
                                              <p:pRg st="0" end="0"/>
                                            </p:txEl>
                                          </p:spTgt>
                                        </p:tgtEl>
                                        <p:attrNameLst>
                                          <p:attrName>ppt_y</p:attrName>
                                        </p:attrNameLst>
                                      </p:cBhvr>
                                      <p:tavLst>
                                        <p:tav tm="0">
                                          <p:val>
                                            <p:strVal val="#ppt_y"/>
                                          </p:val>
                                        </p:tav>
                                        <p:tav tm="100000">
                                          <p:val>
                                            <p:strVal val="#ppt_y"/>
                                          </p:val>
                                        </p:tav>
                                      </p:tavLst>
                                    </p:anim>
                                  </p:childTnLst>
                                </p:cTn>
                              </p:par>
                            </p:childTnLst>
                          </p:cTn>
                        </p:par>
                        <p:par>
                          <p:cTn id="23" fill="hold">
                            <p:stCondLst>
                              <p:cond delay="3500"/>
                            </p:stCondLst>
                            <p:childTnLst>
                              <p:par>
                                <p:cTn id="24" presetID="2" presetClass="entr" presetSubtype="8" fill="hold" grpId="0" nodeType="afterEffect">
                                  <p:stCondLst>
                                    <p:cond delay="0"/>
                                  </p:stCondLst>
                                  <p:childTnLst>
                                    <p:set>
                                      <p:cBhvr>
                                        <p:cTn id="25" dur="1" fill="hold">
                                          <p:stCondLst>
                                            <p:cond delay="0"/>
                                          </p:stCondLst>
                                        </p:cTn>
                                        <p:tgtEl>
                                          <p:spTgt spid="18">
                                            <p:txEl>
                                              <p:pRg st="1" end="1"/>
                                            </p:txEl>
                                          </p:spTgt>
                                        </p:tgtEl>
                                        <p:attrNameLst>
                                          <p:attrName>style.visibility</p:attrName>
                                        </p:attrNameLst>
                                      </p:cBhvr>
                                      <p:to>
                                        <p:strVal val="visible"/>
                                      </p:to>
                                    </p:set>
                                    <p:anim calcmode="lin" valueType="num">
                                      <p:cBhvr additive="base">
                                        <p:cTn id="26" dur="500" fill="hold"/>
                                        <p:tgtEl>
                                          <p:spTgt spid="18">
                                            <p:txEl>
                                              <p:pRg st="1" end="1"/>
                                            </p:txEl>
                                          </p:spTgt>
                                        </p:tgtEl>
                                        <p:attrNameLst>
                                          <p:attrName>ppt_x</p:attrName>
                                        </p:attrNameLst>
                                      </p:cBhvr>
                                      <p:tavLst>
                                        <p:tav tm="0">
                                          <p:val>
                                            <p:strVal val="0-#ppt_w/2"/>
                                          </p:val>
                                        </p:tav>
                                        <p:tav tm="100000">
                                          <p:val>
                                            <p:strVal val="#ppt_x"/>
                                          </p:val>
                                        </p:tav>
                                      </p:tavLst>
                                    </p:anim>
                                    <p:anim calcmode="lin" valueType="num">
                                      <p:cBhvr additive="base">
                                        <p:cTn id="27" dur="500" fill="hold"/>
                                        <p:tgtEl>
                                          <p:spTgt spid="18">
                                            <p:txEl>
                                              <p:pRg st="1" end="1"/>
                                            </p:txEl>
                                          </p:spTgt>
                                        </p:tgtEl>
                                        <p:attrNameLst>
                                          <p:attrName>ppt_y</p:attrName>
                                        </p:attrNameLst>
                                      </p:cBhvr>
                                      <p:tavLst>
                                        <p:tav tm="0">
                                          <p:val>
                                            <p:strVal val="#ppt_y"/>
                                          </p:val>
                                        </p:tav>
                                        <p:tav tm="100000">
                                          <p:val>
                                            <p:strVal val="#ppt_y"/>
                                          </p:val>
                                        </p:tav>
                                      </p:tavLst>
                                    </p:anim>
                                  </p:childTnLst>
                                </p:cTn>
                              </p:par>
                            </p:childTnLst>
                          </p:cTn>
                        </p:par>
                        <p:par>
                          <p:cTn id="28" fill="hold">
                            <p:stCondLst>
                              <p:cond delay="4000"/>
                            </p:stCondLst>
                            <p:childTnLst>
                              <p:par>
                                <p:cTn id="29" presetID="2" presetClass="entr" presetSubtype="2" fill="hold" grpId="0" nodeType="afterEffect">
                                  <p:stCondLst>
                                    <p:cond delay="0"/>
                                  </p:stCondLst>
                                  <p:childTnLst>
                                    <p:set>
                                      <p:cBhvr>
                                        <p:cTn id="30" dur="1" fill="hold">
                                          <p:stCondLst>
                                            <p:cond delay="0"/>
                                          </p:stCondLst>
                                        </p:cTn>
                                        <p:tgtEl>
                                          <p:spTgt spid="13">
                                            <p:txEl>
                                              <p:pRg st="0" end="0"/>
                                            </p:txEl>
                                          </p:spTgt>
                                        </p:tgtEl>
                                        <p:attrNameLst>
                                          <p:attrName>style.visibility</p:attrName>
                                        </p:attrNameLst>
                                      </p:cBhvr>
                                      <p:to>
                                        <p:strVal val="visible"/>
                                      </p:to>
                                    </p:set>
                                    <p:anim calcmode="lin" valueType="num">
                                      <p:cBhvr additive="base">
                                        <p:cTn id="31" dur="500" fill="hold"/>
                                        <p:tgtEl>
                                          <p:spTgt spid="13">
                                            <p:txEl>
                                              <p:pRg st="0" end="0"/>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3">
                                            <p:txEl>
                                              <p:pRg st="0" end="0"/>
                                            </p:txEl>
                                          </p:spTgt>
                                        </p:tgtEl>
                                        <p:attrNameLst>
                                          <p:attrName>ppt_y</p:attrName>
                                        </p:attrNameLst>
                                      </p:cBhvr>
                                      <p:tavLst>
                                        <p:tav tm="0">
                                          <p:val>
                                            <p:strVal val="#ppt_y"/>
                                          </p:val>
                                        </p:tav>
                                        <p:tav tm="100000">
                                          <p:val>
                                            <p:strVal val="#ppt_y"/>
                                          </p:val>
                                        </p:tav>
                                      </p:tavLst>
                                    </p:anim>
                                  </p:childTnLst>
                                </p:cTn>
                              </p:par>
                            </p:childTnLst>
                          </p:cTn>
                        </p:par>
                        <p:par>
                          <p:cTn id="33" fill="hold">
                            <p:stCondLst>
                              <p:cond delay="4500"/>
                            </p:stCondLst>
                            <p:childTnLst>
                              <p:par>
                                <p:cTn id="34" presetID="2" presetClass="entr" presetSubtype="2" fill="hold" grpId="0" nodeType="afterEffect">
                                  <p:stCondLst>
                                    <p:cond delay="0"/>
                                  </p:stCondLst>
                                  <p:childTnLst>
                                    <p:set>
                                      <p:cBhvr>
                                        <p:cTn id="35" dur="1" fill="hold">
                                          <p:stCondLst>
                                            <p:cond delay="0"/>
                                          </p:stCondLst>
                                        </p:cTn>
                                        <p:tgtEl>
                                          <p:spTgt spid="13">
                                            <p:txEl>
                                              <p:pRg st="1" end="1"/>
                                            </p:txEl>
                                          </p:spTgt>
                                        </p:tgtEl>
                                        <p:attrNameLst>
                                          <p:attrName>style.visibility</p:attrName>
                                        </p:attrNameLst>
                                      </p:cBhvr>
                                      <p:to>
                                        <p:strVal val="visible"/>
                                      </p:to>
                                    </p:set>
                                    <p:anim calcmode="lin" valueType="num">
                                      <p:cBhvr additive="base">
                                        <p:cTn id="36" dur="500" fill="hold"/>
                                        <p:tgtEl>
                                          <p:spTgt spid="13">
                                            <p:txEl>
                                              <p:pRg st="1" end="1"/>
                                            </p:txEl>
                                          </p:spTgt>
                                        </p:tgtEl>
                                        <p:attrNameLst>
                                          <p:attrName>ppt_x</p:attrName>
                                        </p:attrNameLst>
                                      </p:cBhvr>
                                      <p:tavLst>
                                        <p:tav tm="0">
                                          <p:val>
                                            <p:strVal val="1+#ppt_w/2"/>
                                          </p:val>
                                        </p:tav>
                                        <p:tav tm="100000">
                                          <p:val>
                                            <p:strVal val="#ppt_x"/>
                                          </p:val>
                                        </p:tav>
                                      </p:tavLst>
                                    </p:anim>
                                    <p:anim calcmode="lin" valueType="num">
                                      <p:cBhvr additive="base">
                                        <p:cTn id="37" dur="500" fill="hold"/>
                                        <p:tgtEl>
                                          <p:spTgt spid="13">
                                            <p:txEl>
                                              <p:pRg st="1" end="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bldP spid="18" grpId="0" build="p"/>
      <p:bldP spid="1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SubTitle_4"/>
          <p:cNvSpPr>
            <a:spLocks noChangeArrowheads="1"/>
          </p:cNvSpPr>
          <p:nvPr>
            <p:custDataLst>
              <p:tags r:id="rId2"/>
            </p:custDataLst>
          </p:nvPr>
        </p:nvSpPr>
        <p:spPr bwMode="gray">
          <a:xfrm>
            <a:off x="6506239" y="4869709"/>
            <a:ext cx="4395530" cy="681372"/>
          </a:xfrm>
          <a:prstGeom prst="roundRect">
            <a:avLst>
              <a:gd name="adj" fmla="val 50000"/>
            </a:avLst>
          </a:prstGeom>
          <a:solidFill>
            <a:schemeClr val="accent5"/>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范围管理计划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Other_1"/>
          <p:cNvSpPr>
            <a:spLocks noChangeShapeType="1"/>
          </p:cNvSpPr>
          <p:nvPr>
            <p:custDataLst>
              <p:tags r:id="rId3"/>
            </p:custDataLst>
          </p:nvPr>
        </p:nvSpPr>
        <p:spPr bwMode="auto">
          <a:xfrm flipV="1">
            <a:off x="3847718" y="2147567"/>
            <a:ext cx="2467672" cy="1299127"/>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MH_Other_2"/>
          <p:cNvSpPr>
            <a:spLocks noChangeShapeType="1"/>
          </p:cNvSpPr>
          <p:nvPr>
            <p:custDataLst>
              <p:tags r:id="rId4"/>
            </p:custDataLst>
          </p:nvPr>
        </p:nvSpPr>
        <p:spPr bwMode="auto">
          <a:xfrm flipV="1">
            <a:off x="3847718" y="3150373"/>
            <a:ext cx="2482739" cy="385051"/>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MH_Other_3"/>
          <p:cNvSpPr>
            <a:spLocks noChangeShapeType="1"/>
          </p:cNvSpPr>
          <p:nvPr>
            <p:custDataLst>
              <p:tags r:id="rId5"/>
            </p:custDataLst>
          </p:nvPr>
        </p:nvSpPr>
        <p:spPr bwMode="auto">
          <a:xfrm>
            <a:off x="3944817" y="3669353"/>
            <a:ext cx="2370572" cy="369984"/>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MH_Other_4"/>
          <p:cNvSpPr>
            <a:spLocks noChangeShapeType="1"/>
          </p:cNvSpPr>
          <p:nvPr>
            <p:custDataLst>
              <p:tags r:id="rId6"/>
            </p:custDataLst>
          </p:nvPr>
        </p:nvSpPr>
        <p:spPr bwMode="auto">
          <a:xfrm>
            <a:off x="4075399" y="3855183"/>
            <a:ext cx="2271799" cy="1325913"/>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MH_SubTitle_1"/>
          <p:cNvSpPr>
            <a:spLocks noChangeArrowheads="1"/>
          </p:cNvSpPr>
          <p:nvPr>
            <p:custDataLst>
              <p:tags r:id="rId7"/>
            </p:custDataLst>
          </p:nvPr>
        </p:nvSpPr>
        <p:spPr bwMode="gray">
          <a:xfrm>
            <a:off x="6506239" y="1760842"/>
            <a:ext cx="4395530" cy="683047"/>
          </a:xfrm>
          <a:prstGeom prst="roundRect">
            <a:avLst>
              <a:gd name="adj" fmla="val 50000"/>
            </a:avLst>
          </a:prstGeom>
          <a:solidFill>
            <a:schemeClr val="accent2"/>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项目概述</a:t>
            </a:r>
            <a:endPar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MH_SubTitle_2"/>
          <p:cNvSpPr>
            <a:spLocks noChangeArrowheads="1"/>
          </p:cNvSpPr>
          <p:nvPr>
            <p:custDataLst>
              <p:tags r:id="rId8"/>
            </p:custDataLst>
          </p:nvPr>
        </p:nvSpPr>
        <p:spPr bwMode="gray">
          <a:xfrm>
            <a:off x="6506239" y="2797131"/>
            <a:ext cx="4395530" cy="683047"/>
          </a:xfrm>
          <a:prstGeom prst="roundRect">
            <a:avLst>
              <a:gd name="adj" fmla="val 50000"/>
            </a:avLst>
          </a:prstGeom>
          <a:solidFill>
            <a:schemeClr val="accent3"/>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干系人分析</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MH_SubTitle_3"/>
          <p:cNvSpPr>
            <a:spLocks noChangeArrowheads="1"/>
          </p:cNvSpPr>
          <p:nvPr>
            <p:custDataLst>
              <p:tags r:id="rId9"/>
            </p:custDataLst>
          </p:nvPr>
        </p:nvSpPr>
        <p:spPr bwMode="gray">
          <a:xfrm>
            <a:off x="6506239" y="3833418"/>
            <a:ext cx="4395530" cy="681373"/>
          </a:xfrm>
          <a:prstGeom prst="roundRect">
            <a:avLst>
              <a:gd name="adj" fmla="val 50000"/>
            </a:avLst>
          </a:prstGeom>
          <a:solidFill>
            <a:schemeClr val="accent4"/>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时间管理计划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MH_Other_5"/>
          <p:cNvSpPr>
            <a:spLocks noChangeArrowheads="1"/>
          </p:cNvSpPr>
          <p:nvPr>
            <p:custDataLst>
              <p:tags r:id="rId10"/>
            </p:custDataLst>
          </p:nvPr>
        </p:nvSpPr>
        <p:spPr bwMode="gray">
          <a:xfrm>
            <a:off x="1758309" y="2308365"/>
            <a:ext cx="2606465" cy="2606465"/>
          </a:xfrm>
          <a:prstGeom prst="ellipse">
            <a:avLst/>
          </a:prstGeom>
          <a:solidFill>
            <a:schemeClr val="accent1">
              <a:lumMod val="40000"/>
              <a:lumOff val="60000"/>
            </a:schemeClr>
          </a:solidFill>
          <a:ln>
            <a:noFill/>
          </a:ln>
        </p:spPr>
        <p:txBody>
          <a:bodyPr lIns="0" tIns="0" rIns="0" bIns="0" anchor="ctr" anchorCtr="1">
            <a:norm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algn="ctr" eaLnBrk="1" hangingPunct="1">
              <a:spcBef>
                <a:spcPct val="0"/>
              </a:spcBef>
              <a:buNone/>
              <a:defRPr/>
            </a:pPr>
            <a:endParaRPr lang="zh-TW" altLang="en-US" sz="2530" b="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MH_Title_1"/>
          <p:cNvSpPr/>
          <p:nvPr>
            <p:custDataLst>
              <p:tags r:id="rId11"/>
            </p:custDataLst>
          </p:nvPr>
        </p:nvSpPr>
        <p:spPr>
          <a:xfrm>
            <a:off x="2049357" y="2599412"/>
            <a:ext cx="2026043" cy="20260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Autofit/>
          </a:bodyPr>
          <a:lstStyle/>
          <a:p>
            <a:pPr algn="ctr">
              <a:defRPr/>
            </a:pPr>
            <a:r>
              <a:rPr lang="zh-CN"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rPr>
              <a:t>目录</a:t>
            </a:r>
            <a:endParaRPr lang="zh-TW"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MH_SubTitle_1"/>
          <p:cNvSpPr>
            <a:spLocks noChangeArrowheads="1"/>
          </p:cNvSpPr>
          <p:nvPr>
            <p:custDataLst>
              <p:tags r:id="rId12"/>
            </p:custDataLst>
          </p:nvPr>
        </p:nvSpPr>
        <p:spPr bwMode="gray">
          <a:xfrm>
            <a:off x="6506239" y="714362"/>
            <a:ext cx="4395530" cy="683047"/>
          </a:xfrm>
          <a:prstGeom prst="roundRect">
            <a:avLst>
              <a:gd name="adj" fmla="val 50000"/>
            </a:avLst>
          </a:prstGeom>
          <a:solidFill>
            <a:srgbClr val="FF0000"/>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algn="ctr">
              <a:buNone/>
            </a:pPr>
            <a:r>
              <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rPr>
              <a:t>业务机遇和目标</a:t>
            </a:r>
          </a:p>
        </p:txBody>
      </p:sp>
      <p:cxnSp>
        <p:nvCxnSpPr>
          <p:cNvPr id="14" name="直接箭头连接符 13"/>
          <p:cNvCxnSpPr/>
          <p:nvPr/>
        </p:nvCxnSpPr>
        <p:spPr>
          <a:xfrm flipV="1">
            <a:off x="4125595" y="1168400"/>
            <a:ext cx="2160270" cy="1800225"/>
          </a:xfrm>
          <a:prstGeom prst="straightConnector1">
            <a:avLst/>
          </a:prstGeom>
          <a:ln w="38100" cap="rnd" cmpd="sng">
            <a:solidFill>
              <a:schemeClr val="tx2">
                <a:lumMod val="40000"/>
                <a:lumOff val="60000"/>
              </a:schemeClr>
            </a:solidFill>
            <a:prstDash val="sysDot"/>
            <a:round/>
            <a:tailEnd type="triangle" w="med" len="med"/>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a:off x="4197350" y="4264660"/>
            <a:ext cx="2088515" cy="1871980"/>
          </a:xfrm>
          <a:prstGeom prst="straightConnector1">
            <a:avLst/>
          </a:prstGeom>
          <a:ln w="38100" cap="rnd" cmpd="sng">
            <a:solidFill>
              <a:schemeClr val="tx2">
                <a:lumMod val="40000"/>
                <a:lumOff val="60000"/>
              </a:schemeClr>
            </a:solidFill>
            <a:prstDash val="sysDot"/>
            <a:round/>
            <a:tailEnd type="triangle" w="med" len="med"/>
          </a:ln>
        </p:spPr>
        <p:style>
          <a:lnRef idx="1">
            <a:schemeClr val="accent1"/>
          </a:lnRef>
          <a:fillRef idx="0">
            <a:schemeClr val="accent1"/>
          </a:fillRef>
          <a:effectRef idx="0">
            <a:schemeClr val="accent1"/>
          </a:effectRef>
          <a:fontRef idx="minor">
            <a:schemeClr val="tx1"/>
          </a:fontRef>
        </p:style>
      </p:cxnSp>
      <p:sp>
        <p:nvSpPr>
          <p:cNvPr id="16" name="MH_SubTitle_4"/>
          <p:cNvSpPr>
            <a:spLocks noChangeArrowheads="1"/>
          </p:cNvSpPr>
          <p:nvPr>
            <p:custDataLst>
              <p:tags r:id="rId13"/>
            </p:custDataLst>
          </p:nvPr>
        </p:nvSpPr>
        <p:spPr bwMode="gray">
          <a:xfrm>
            <a:off x="6506239" y="5912379"/>
            <a:ext cx="4395530" cy="681372"/>
          </a:xfrm>
          <a:prstGeom prst="roundRect">
            <a:avLst>
              <a:gd name="adj" fmla="val 50000"/>
            </a:avLst>
          </a:prstGeom>
          <a:solidFill>
            <a:srgbClr val="7030A0"/>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成本管理计划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cSld>
  <p:clrMapOvr>
    <a:masterClrMapping/>
  </p:clrMapOvr>
  <p:transition spd="slow" advTm="0">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wipe(left)">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1500" fill="hold"/>
                                            <p:tgtEl>
                                              <p:spTgt spid="4"/>
                                            </p:tgtEl>
                                            <p:attrNameLst>
                                              <p:attrName>ppt_x</p:attrName>
                                            </p:attrNameLst>
                                          </p:cBhvr>
                                          <p:tavLst>
                                            <p:tav tm="0">
                                              <p:val>
                                                <p:strVal val="0-#ppt_w/2"/>
                                              </p:val>
                                            </p:tav>
                                            <p:tav tm="100000">
                                              <p:val>
                                                <p:strVal val="#ppt_x"/>
                                              </p:val>
                                            </p:tav>
                                          </p:tavLst>
                                        </p:anim>
                                        <p:anim calcmode="lin" valueType="num">
                                          <p:cBhvr additive="base">
                                            <p:cTn id="27" dur="1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14:presetBounceEnd="40000">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14:bounceEnd="40000">
                                          <p:cBhvr additive="base">
                                            <p:cTn id="37" dur="1500" fill="hold"/>
                                            <p:tgtEl>
                                              <p:spTgt spid="9"/>
                                            </p:tgtEl>
                                            <p:attrNameLst>
                                              <p:attrName>ppt_x</p:attrName>
                                            </p:attrNameLst>
                                          </p:cBhvr>
                                          <p:tavLst>
                                            <p:tav tm="0">
                                              <p:val>
                                                <p:strVal val="0-#ppt_w/2"/>
                                              </p:val>
                                            </p:tav>
                                            <p:tav tm="100000">
                                              <p:val>
                                                <p:strVal val="#ppt_x"/>
                                              </p:val>
                                            </p:tav>
                                          </p:tavLst>
                                        </p:anim>
                                        <p:anim calcmode="lin" valueType="num" p14:bounceEnd="40000">
                                          <p:cBhvr additive="base">
                                            <p:cTn id="38"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wipe(left)">
                                          <p:cBhvr>
                                            <p:cTn id="43" dur="500"/>
                                            <p:tgtEl>
                                              <p:spTgt spid="6"/>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14:presetBounceEnd="40000">
                                      <p:stCondLst>
                                        <p:cond delay="0"/>
                                      </p:stCondLst>
                                      <p:childTnLst>
                                        <p:set>
                                          <p:cBhvr>
                                            <p:cTn id="47" dur="1" fill="hold">
                                              <p:stCondLst>
                                                <p:cond delay="0"/>
                                              </p:stCondLst>
                                            </p:cTn>
                                            <p:tgtEl>
                                              <p:spTgt spid="10"/>
                                            </p:tgtEl>
                                            <p:attrNameLst>
                                              <p:attrName>style.visibility</p:attrName>
                                            </p:attrNameLst>
                                          </p:cBhvr>
                                          <p:to>
                                            <p:strVal val="visible"/>
                                          </p:to>
                                        </p:set>
                                        <p:anim calcmode="lin" valueType="num" p14:bounceEnd="40000">
                                          <p:cBhvr additive="base">
                                            <p:cTn id="48" dur="1500" fill="hold"/>
                                            <p:tgtEl>
                                              <p:spTgt spid="10"/>
                                            </p:tgtEl>
                                            <p:attrNameLst>
                                              <p:attrName>ppt_x</p:attrName>
                                            </p:attrNameLst>
                                          </p:cBhvr>
                                          <p:tavLst>
                                            <p:tav tm="0">
                                              <p:val>
                                                <p:strVal val="0-#ppt_w/2"/>
                                              </p:val>
                                            </p:tav>
                                            <p:tav tm="100000">
                                              <p:val>
                                                <p:strVal val="#ppt_x"/>
                                              </p:val>
                                            </p:tav>
                                          </p:tavLst>
                                        </p:anim>
                                        <p:anim calcmode="lin" valueType="num" p14:bounceEnd="40000">
                                          <p:cBhvr additive="base">
                                            <p:cTn id="49"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wipe(left)">
                                          <p:cBhvr>
                                            <p:cTn id="54" dur="500"/>
                                            <p:tgtEl>
                                              <p:spTgt spid="7"/>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14:presetBounceEnd="40000">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14:bounceEnd="40000">
                                          <p:cBhvr additive="base">
                                            <p:cTn id="59" dur="15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60"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8"/>
                                            </p:tgtEl>
                                            <p:attrNameLst>
                                              <p:attrName>style.visibility</p:attrName>
                                            </p:attrNameLst>
                                          </p:cBhvr>
                                          <p:to>
                                            <p:strVal val="visible"/>
                                          </p:to>
                                        </p:set>
                                        <p:animEffect transition="in" filter="wipe(left)">
                                          <p:cBhvr>
                                            <p:cTn id="65" dur="500"/>
                                            <p:tgtEl>
                                              <p:spTgt spid="8"/>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8" accel="40000" fill="hold" grpId="0" nodeType="clickEffect" p14:presetBounceEnd="40000">
                                      <p:stCondLst>
                                        <p:cond delay="0"/>
                                      </p:stCondLst>
                                      <p:childTnLst>
                                        <p:set>
                                          <p:cBhvr>
                                            <p:cTn id="69" dur="1" fill="hold">
                                              <p:stCondLst>
                                                <p:cond delay="0"/>
                                              </p:stCondLst>
                                            </p:cTn>
                                            <p:tgtEl>
                                              <p:spTgt spid="3"/>
                                            </p:tgtEl>
                                            <p:attrNameLst>
                                              <p:attrName>style.visibility</p:attrName>
                                            </p:attrNameLst>
                                          </p:cBhvr>
                                          <p:to>
                                            <p:strVal val="visible"/>
                                          </p:to>
                                        </p:set>
                                        <p:anim calcmode="lin" valueType="num" p14:bounceEnd="40000">
                                          <p:cBhvr additive="base">
                                            <p:cTn id="70" dur="15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71" dur="1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5"/>
                                            </p:tgtEl>
                                            <p:attrNameLst>
                                              <p:attrName>style.visibility</p:attrName>
                                            </p:attrNameLst>
                                          </p:cBhvr>
                                          <p:to>
                                            <p:strVal val="visible"/>
                                          </p:to>
                                        </p:set>
                                        <p:animEffect transition="in" filter="wipe(left)">
                                          <p:cBhvr>
                                            <p:cTn id="76" dur="500"/>
                                            <p:tgtEl>
                                              <p:spTgt spid="15"/>
                                            </p:tgtEl>
                                          </p:cBhvr>
                                        </p:animEffect>
                                      </p:childTnLst>
                                    </p:cTn>
                                  </p:par>
                                </p:childTnLst>
                              </p:cTn>
                            </p:par>
                          </p:childTnLst>
                        </p:cTn>
                      </p:par>
                      <p:par>
                        <p:cTn id="77" fill="hold">
                          <p:stCondLst>
                            <p:cond delay="indefinite"/>
                          </p:stCondLst>
                          <p:childTnLst>
                            <p:par>
                              <p:cTn id="78" fill="hold">
                                <p:stCondLst>
                                  <p:cond delay="0"/>
                                </p:stCondLst>
                                <p:childTnLst>
                                  <p:par>
                                    <p:cTn id="79" presetID="2" presetClass="entr" presetSubtype="8" fill="hold" grpId="0" nodeType="clickEffect">
                                      <p:stCondLst>
                                        <p:cond delay="0"/>
                                      </p:stCondLst>
                                      <p:childTnLst>
                                        <p:set>
                                          <p:cBhvr>
                                            <p:cTn id="80" dur="1" fill="hold">
                                              <p:stCondLst>
                                                <p:cond delay="0"/>
                                              </p:stCondLst>
                                            </p:cTn>
                                            <p:tgtEl>
                                              <p:spTgt spid="16"/>
                                            </p:tgtEl>
                                            <p:attrNameLst>
                                              <p:attrName>style.visibility</p:attrName>
                                            </p:attrNameLst>
                                          </p:cBhvr>
                                          <p:to>
                                            <p:strVal val="visible"/>
                                          </p:to>
                                        </p:set>
                                        <p:anim calcmode="lin" valueType="num">
                                          <p:cBhvr additive="base">
                                            <p:cTn id="81" dur="1500" fill="hold"/>
                                            <p:tgtEl>
                                              <p:spTgt spid="16"/>
                                            </p:tgtEl>
                                            <p:attrNameLst>
                                              <p:attrName>ppt_x</p:attrName>
                                            </p:attrNameLst>
                                          </p:cBhvr>
                                          <p:tavLst>
                                            <p:tav tm="0">
                                              <p:val>
                                                <p:strVal val="0-#ppt_w/2"/>
                                              </p:val>
                                            </p:tav>
                                            <p:tav tm="100000">
                                              <p:val>
                                                <p:strVal val="#ppt_x"/>
                                              </p:val>
                                            </p:tav>
                                          </p:tavLst>
                                        </p:anim>
                                        <p:anim calcmode="lin" valueType="num">
                                          <p:cBhvr additive="base">
                                            <p:cTn id="82" dur="1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0" grpId="0" animBg="1"/>
          <p:bldP spid="11" grpId="0" animBg="1"/>
          <p:bldP spid="12" grpId="0" animBg="1"/>
          <p:bldP spid="13" grpId="0" animBg="1"/>
          <p:bldP spid="4" grpId="0" animBg="1"/>
          <p:bldP spid="16"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wipe(left)">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1500" fill="hold"/>
                                            <p:tgtEl>
                                              <p:spTgt spid="4"/>
                                            </p:tgtEl>
                                            <p:attrNameLst>
                                              <p:attrName>ppt_x</p:attrName>
                                            </p:attrNameLst>
                                          </p:cBhvr>
                                          <p:tavLst>
                                            <p:tav tm="0">
                                              <p:val>
                                                <p:strVal val="0-#ppt_w/2"/>
                                              </p:val>
                                            </p:tav>
                                            <p:tav tm="100000">
                                              <p:val>
                                                <p:strVal val="#ppt_x"/>
                                              </p:val>
                                            </p:tav>
                                          </p:tavLst>
                                        </p:anim>
                                        <p:anim calcmode="lin" valueType="num">
                                          <p:cBhvr additive="base">
                                            <p:cTn id="27" dur="1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1500" fill="hold"/>
                                            <p:tgtEl>
                                              <p:spTgt spid="9"/>
                                            </p:tgtEl>
                                            <p:attrNameLst>
                                              <p:attrName>ppt_x</p:attrName>
                                            </p:attrNameLst>
                                          </p:cBhvr>
                                          <p:tavLst>
                                            <p:tav tm="0">
                                              <p:val>
                                                <p:strVal val="0-#ppt_w/2"/>
                                              </p:val>
                                            </p:tav>
                                            <p:tav tm="100000">
                                              <p:val>
                                                <p:strVal val="#ppt_x"/>
                                              </p:val>
                                            </p:tav>
                                          </p:tavLst>
                                        </p:anim>
                                        <p:anim calcmode="lin" valueType="num">
                                          <p:cBhvr additive="base">
                                            <p:cTn id="38"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wipe(left)">
                                          <p:cBhvr>
                                            <p:cTn id="43" dur="500"/>
                                            <p:tgtEl>
                                              <p:spTgt spid="6"/>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stCondLst>
                                        <p:cond delay="0"/>
                                      </p:stCondLst>
                                      <p:childTnLst>
                                        <p:set>
                                          <p:cBhvr>
                                            <p:cTn id="47" dur="1" fill="hold">
                                              <p:stCondLst>
                                                <p:cond delay="0"/>
                                              </p:stCondLst>
                                            </p:cTn>
                                            <p:tgtEl>
                                              <p:spTgt spid="10"/>
                                            </p:tgtEl>
                                            <p:attrNameLst>
                                              <p:attrName>style.visibility</p:attrName>
                                            </p:attrNameLst>
                                          </p:cBhvr>
                                          <p:to>
                                            <p:strVal val="visible"/>
                                          </p:to>
                                        </p:set>
                                        <p:anim calcmode="lin" valueType="num">
                                          <p:cBhvr additive="base">
                                            <p:cTn id="48" dur="1500" fill="hold"/>
                                            <p:tgtEl>
                                              <p:spTgt spid="10"/>
                                            </p:tgtEl>
                                            <p:attrNameLst>
                                              <p:attrName>ppt_x</p:attrName>
                                            </p:attrNameLst>
                                          </p:cBhvr>
                                          <p:tavLst>
                                            <p:tav tm="0">
                                              <p:val>
                                                <p:strVal val="0-#ppt_w/2"/>
                                              </p:val>
                                            </p:tav>
                                            <p:tav tm="100000">
                                              <p:val>
                                                <p:strVal val="#ppt_x"/>
                                              </p:val>
                                            </p:tav>
                                          </p:tavLst>
                                        </p:anim>
                                        <p:anim calcmode="lin" valueType="num">
                                          <p:cBhvr additive="base">
                                            <p:cTn id="49"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wipe(left)">
                                          <p:cBhvr>
                                            <p:cTn id="54" dur="500"/>
                                            <p:tgtEl>
                                              <p:spTgt spid="7"/>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cBhvr additive="base">
                                            <p:cTn id="59" dur="1500" fill="hold"/>
                                            <p:tgtEl>
                                              <p:spTgt spid="11"/>
                                            </p:tgtEl>
                                            <p:attrNameLst>
                                              <p:attrName>ppt_x</p:attrName>
                                            </p:attrNameLst>
                                          </p:cBhvr>
                                          <p:tavLst>
                                            <p:tav tm="0">
                                              <p:val>
                                                <p:strVal val="0-#ppt_w/2"/>
                                              </p:val>
                                            </p:tav>
                                            <p:tav tm="100000">
                                              <p:val>
                                                <p:strVal val="#ppt_x"/>
                                              </p:val>
                                            </p:tav>
                                          </p:tavLst>
                                        </p:anim>
                                        <p:anim calcmode="lin" valueType="num">
                                          <p:cBhvr additive="base">
                                            <p:cTn id="60"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8"/>
                                            </p:tgtEl>
                                            <p:attrNameLst>
                                              <p:attrName>style.visibility</p:attrName>
                                            </p:attrNameLst>
                                          </p:cBhvr>
                                          <p:to>
                                            <p:strVal val="visible"/>
                                          </p:to>
                                        </p:set>
                                        <p:animEffect transition="in" filter="wipe(left)">
                                          <p:cBhvr>
                                            <p:cTn id="65" dur="500"/>
                                            <p:tgtEl>
                                              <p:spTgt spid="8"/>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8" accel="40000" fill="hold" grpId="0" nodeType="clickEffect">
                                      <p:stCondLst>
                                        <p:cond delay="0"/>
                                      </p:stCondLst>
                                      <p:childTnLst>
                                        <p:set>
                                          <p:cBhvr>
                                            <p:cTn id="69" dur="1" fill="hold">
                                              <p:stCondLst>
                                                <p:cond delay="0"/>
                                              </p:stCondLst>
                                            </p:cTn>
                                            <p:tgtEl>
                                              <p:spTgt spid="3"/>
                                            </p:tgtEl>
                                            <p:attrNameLst>
                                              <p:attrName>style.visibility</p:attrName>
                                            </p:attrNameLst>
                                          </p:cBhvr>
                                          <p:to>
                                            <p:strVal val="visible"/>
                                          </p:to>
                                        </p:set>
                                        <p:anim calcmode="lin" valueType="num">
                                          <p:cBhvr additive="base">
                                            <p:cTn id="70" dur="1500" fill="hold"/>
                                            <p:tgtEl>
                                              <p:spTgt spid="3"/>
                                            </p:tgtEl>
                                            <p:attrNameLst>
                                              <p:attrName>ppt_x</p:attrName>
                                            </p:attrNameLst>
                                          </p:cBhvr>
                                          <p:tavLst>
                                            <p:tav tm="0">
                                              <p:val>
                                                <p:strVal val="0-#ppt_w/2"/>
                                              </p:val>
                                            </p:tav>
                                            <p:tav tm="100000">
                                              <p:val>
                                                <p:strVal val="#ppt_x"/>
                                              </p:val>
                                            </p:tav>
                                          </p:tavLst>
                                        </p:anim>
                                        <p:anim calcmode="lin" valueType="num">
                                          <p:cBhvr additive="base">
                                            <p:cTn id="71" dur="1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5"/>
                                            </p:tgtEl>
                                            <p:attrNameLst>
                                              <p:attrName>style.visibility</p:attrName>
                                            </p:attrNameLst>
                                          </p:cBhvr>
                                          <p:to>
                                            <p:strVal val="visible"/>
                                          </p:to>
                                        </p:set>
                                        <p:animEffect transition="in" filter="wipe(left)">
                                          <p:cBhvr>
                                            <p:cTn id="76" dur="500"/>
                                            <p:tgtEl>
                                              <p:spTgt spid="15"/>
                                            </p:tgtEl>
                                          </p:cBhvr>
                                        </p:animEffect>
                                      </p:childTnLst>
                                    </p:cTn>
                                  </p:par>
                                </p:childTnLst>
                              </p:cTn>
                            </p:par>
                          </p:childTnLst>
                        </p:cTn>
                      </p:par>
                      <p:par>
                        <p:cTn id="77" fill="hold">
                          <p:stCondLst>
                            <p:cond delay="indefinite"/>
                          </p:stCondLst>
                          <p:childTnLst>
                            <p:par>
                              <p:cTn id="78" fill="hold">
                                <p:stCondLst>
                                  <p:cond delay="0"/>
                                </p:stCondLst>
                                <p:childTnLst>
                                  <p:par>
                                    <p:cTn id="79" presetID="2" presetClass="entr" presetSubtype="8" fill="hold" grpId="0" nodeType="clickEffect">
                                      <p:stCondLst>
                                        <p:cond delay="0"/>
                                      </p:stCondLst>
                                      <p:childTnLst>
                                        <p:set>
                                          <p:cBhvr>
                                            <p:cTn id="80" dur="1" fill="hold">
                                              <p:stCondLst>
                                                <p:cond delay="0"/>
                                              </p:stCondLst>
                                            </p:cTn>
                                            <p:tgtEl>
                                              <p:spTgt spid="16"/>
                                            </p:tgtEl>
                                            <p:attrNameLst>
                                              <p:attrName>style.visibility</p:attrName>
                                            </p:attrNameLst>
                                          </p:cBhvr>
                                          <p:to>
                                            <p:strVal val="visible"/>
                                          </p:to>
                                        </p:set>
                                        <p:anim calcmode="lin" valueType="num">
                                          <p:cBhvr additive="base">
                                            <p:cTn id="81" dur="1500" fill="hold"/>
                                            <p:tgtEl>
                                              <p:spTgt spid="16"/>
                                            </p:tgtEl>
                                            <p:attrNameLst>
                                              <p:attrName>ppt_x</p:attrName>
                                            </p:attrNameLst>
                                          </p:cBhvr>
                                          <p:tavLst>
                                            <p:tav tm="0">
                                              <p:val>
                                                <p:strVal val="0-#ppt_w/2"/>
                                              </p:val>
                                            </p:tav>
                                            <p:tav tm="100000">
                                              <p:val>
                                                <p:strVal val="#ppt_x"/>
                                              </p:val>
                                            </p:tav>
                                          </p:tavLst>
                                        </p:anim>
                                        <p:anim calcmode="lin" valueType="num">
                                          <p:cBhvr additive="base">
                                            <p:cTn id="82" dur="1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0" grpId="0" animBg="1"/>
          <p:bldP spid="11" grpId="0" animBg="1"/>
          <p:bldP spid="12" grpId="0" animBg="1"/>
          <p:bldP spid="13" grpId="0" animBg="1"/>
          <p:bldP spid="4" grpId="0" animBg="1"/>
          <p:bldP spid="16" grpId="0" animBg="1"/>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里程碑要求</a:t>
            </a:r>
          </a:p>
        </p:txBody>
      </p:sp>
      <p:graphicFrame>
        <p:nvGraphicFramePr>
          <p:cNvPr id="2" name="表格 1"/>
          <p:cNvGraphicFramePr/>
          <p:nvPr/>
        </p:nvGraphicFramePr>
        <p:xfrm>
          <a:off x="2141855" y="1354455"/>
          <a:ext cx="8575040" cy="3633471"/>
        </p:xfrm>
        <a:graphic>
          <a:graphicData uri="http://schemas.openxmlformats.org/drawingml/2006/table">
            <a:tbl>
              <a:tblPr firstRow="1" bandRow="1">
                <a:tableStyleId>{5C22544A-7EE6-4342-B048-85BDC9FD1C3A}</a:tableStyleId>
              </a:tblPr>
              <a:tblGrid>
                <a:gridCol w="2021205"/>
                <a:gridCol w="6553835"/>
              </a:tblGrid>
              <a:tr h="380365">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具体标准</a:t>
                      </a:r>
                    </a:p>
                  </a:txBody>
                  <a:tcPr marL="0" marR="0" marT="0" marB="1"/>
                </a:tc>
              </a:tr>
              <a:tr h="113284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项目章程</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en-US" altLang="zh-CN" sz="1800" b="0">
                          <a:latin typeface="宋体" panose="02010600030101010101" pitchFamily="2" charset="-122"/>
                          <a:ea typeface="宋体" panose="02010600030101010101" pitchFamily="2" charset="-122"/>
                          <a:cs typeface="Times New Roman" panose="02020603050405020304" charset="0"/>
                        </a:rPr>
                        <a:t> </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概括性的项目描述和产品描述。</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概括性的项目描述，包括项目的总体范围和总体质量要求。</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可测量的项目目标和相关的成功标准。</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项目的主要风险，可以列出项目的主要风险类别。</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总体里程碑进度计划。</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总体预算，可以是一个概算区间</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委派的项目经理及其职责和职权。</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发起人或其他批准项目章程的人员的姓名和职权。</a:t>
                      </a:r>
                    </a:p>
                  </a:txBody>
                  <a:tcPr marL="571500" marR="0" marT="0" marB="1"/>
                </a:tc>
              </a:tr>
              <a:tr h="105854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人力资源管理成本管理风险管理范围管理时间管理质量管理沟通管理</a:t>
                      </a:r>
                    </a:p>
                  </a:txBody>
                  <a:tcPr marL="57150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里程碑要求</a:t>
            </a:r>
          </a:p>
        </p:txBody>
      </p:sp>
      <p:graphicFrame>
        <p:nvGraphicFramePr>
          <p:cNvPr id="2" name="表格 1"/>
          <p:cNvGraphicFramePr/>
          <p:nvPr/>
        </p:nvGraphicFramePr>
        <p:xfrm>
          <a:off x="2141855" y="1354455"/>
          <a:ext cx="8575040" cy="4730752"/>
        </p:xfrm>
        <a:graphic>
          <a:graphicData uri="http://schemas.openxmlformats.org/drawingml/2006/table">
            <a:tbl>
              <a:tblPr firstRow="1" bandRow="1">
                <a:tableStyleId>{5C22544A-7EE6-4342-B048-85BDC9FD1C3A}</a:tableStyleId>
              </a:tblPr>
              <a:tblGrid>
                <a:gridCol w="2656840"/>
                <a:gridCol w="5918200"/>
              </a:tblGrid>
              <a:tr h="380365">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具体标准</a:t>
                      </a:r>
                    </a:p>
                  </a:txBody>
                  <a:tcPr marL="0" marR="0" marT="0" marB="1"/>
                </a:tc>
              </a:tr>
              <a:tr h="1132840">
                <a:tc>
                  <a:txBody>
                    <a:bodyPr/>
                    <a:lstStyle/>
                    <a:p>
                      <a:pPr indent="0" fontAlgn="t">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简介</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任务概述</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数据描述</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功能需求</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性能需求</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运行需求</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其它需求</a:t>
                      </a:r>
                    </a:p>
                  </a:txBody>
                  <a:tcPr marL="571500" marR="0" marT="0" marB="1"/>
                </a:tc>
              </a:tr>
              <a:tr h="1058545">
                <a:tc>
                  <a:txBody>
                    <a:bodyPr/>
                    <a:lstStyle/>
                    <a:p>
                      <a:pPr indent="0" fontAlgn="t">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软件需求变更文档</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需求变更的影响分析</a:t>
                      </a:r>
                    </a:p>
                  </a:txBody>
                  <a:tcPr marL="571500" marR="0" marT="0" marB="1"/>
                </a:tc>
              </a:tr>
              <a:tr h="1058545">
                <a:tc>
                  <a:txBody>
                    <a:bodyPr/>
                    <a:lstStyle/>
                    <a:p>
                      <a:pPr indent="0" fontAlgn="t">
                        <a:buNone/>
                      </a:pPr>
                      <a:r>
                        <a:rPr lang="en-US" altLang="zh-CN" sz="1800" b="0" dirty="0">
                          <a:latin typeface="宋体" panose="02010600030101010101" pitchFamily="2" charset="-122"/>
                          <a:ea typeface="宋体" panose="02010600030101010101" pitchFamily="2" charset="-122"/>
                          <a:cs typeface="宋体" panose="02010600030101010101" pitchFamily="2" charset="-122"/>
                        </a:rPr>
                        <a:t>《</a:t>
                      </a:r>
                      <a:r>
                        <a:rPr lang="zh-CN" altLang="en-US" sz="1800" b="0" dirty="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1800" b="0" dirty="0">
                          <a:latin typeface="宋体" panose="02010600030101010101" pitchFamily="2" charset="-122"/>
                          <a:ea typeface="宋体" panose="02010600030101010101" pitchFamily="2" charset="-122"/>
                          <a:cs typeface="宋体" panose="02010600030101010101" pitchFamily="2" charset="-122"/>
                        </a:rPr>
                        <a:t>》</a:t>
                      </a:r>
                      <a:endParaRPr lang="zh-CN" altLang="en-US" sz="1800" b="0" dirty="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总体设计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接口</a:t>
                      </a:r>
                      <a:r>
                        <a:rPr lang="zh-CN" altLang="en-US" sz="1800" b="0">
                          <a:latin typeface="宋体" panose="02010600030101010101" pitchFamily="2" charset="-122"/>
                          <a:ea typeface="宋体" panose="02010600030101010101" pitchFamily="2" charset="-122"/>
                          <a:cs typeface="Times New Roman" panose="02020603050405020304" charset="0"/>
                        </a:rPr>
                        <a:t>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运行设计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系统数据结构设计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系统出错处理设计</a:t>
                      </a:r>
                    </a:p>
                  </a:txBody>
                  <a:tcPr marL="57150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里程碑要求</a:t>
            </a:r>
          </a:p>
        </p:txBody>
      </p:sp>
      <p:graphicFrame>
        <p:nvGraphicFramePr>
          <p:cNvPr id="2" name="表格 1"/>
          <p:cNvGraphicFramePr/>
          <p:nvPr/>
        </p:nvGraphicFramePr>
        <p:xfrm>
          <a:off x="2141855" y="1354455"/>
          <a:ext cx="8575040" cy="2610486"/>
        </p:xfrm>
        <a:graphic>
          <a:graphicData uri="http://schemas.openxmlformats.org/drawingml/2006/table">
            <a:tbl>
              <a:tblPr firstRow="1" bandRow="1">
                <a:tableStyleId>{5C22544A-7EE6-4342-B048-85BDC9FD1C3A}</a:tableStyleId>
              </a:tblPr>
              <a:tblGrid>
                <a:gridCol w="2656840"/>
                <a:gridCol w="5918200"/>
              </a:tblGrid>
              <a:tr h="38036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具体标准</a:t>
                      </a:r>
                    </a:p>
                  </a:txBody>
                  <a:tcPr marL="0" marR="0" marT="0" marB="1"/>
                </a:tc>
              </a:tr>
              <a:tr h="113284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测试计划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en-US" altLang="zh-CN" sz="1800" b="0">
                          <a:latin typeface="宋体" panose="02010600030101010101" pitchFamily="2" charset="-122"/>
                          <a:ea typeface="宋体" panose="02010600030101010101" pitchFamily="2" charset="-122"/>
                          <a:cs typeface="Times New Roman" panose="02020603050405020304" charset="0"/>
                        </a:rPr>
                        <a:t> </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测试设计简介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测试方法</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测试预计结果与分析</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测试结论与建议</a:t>
                      </a:r>
                    </a:p>
                  </a:txBody>
                  <a:tcPr marL="571500" marR="0" marT="0" marB="1"/>
                </a:tc>
              </a:tr>
              <a:tr h="105854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项目总体报告</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编写目的</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开发结果</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项目评价</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经验教训</a:t>
                      </a:r>
                    </a:p>
                  </a:txBody>
                  <a:tcPr marL="57150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里程碑评审结果记录</a:t>
            </a:r>
          </a:p>
        </p:txBody>
      </p:sp>
      <p:graphicFrame>
        <p:nvGraphicFramePr>
          <p:cNvPr id="2" name="表格 1"/>
          <p:cNvGraphicFramePr/>
          <p:nvPr/>
        </p:nvGraphicFramePr>
        <p:xfrm>
          <a:off x="2141855" y="1339850"/>
          <a:ext cx="8575040" cy="3624580"/>
        </p:xfrm>
        <a:graphic>
          <a:graphicData uri="http://schemas.openxmlformats.org/drawingml/2006/table">
            <a:tbl>
              <a:tblPr firstRow="1" bandRow="1">
                <a:tableStyleId>{5C22544A-7EE6-4342-B048-85BDC9FD1C3A}</a:tableStyleId>
              </a:tblPr>
              <a:tblGrid>
                <a:gridCol w="2526665"/>
                <a:gridCol w="3197225"/>
                <a:gridCol w="1398905"/>
                <a:gridCol w="1452245"/>
              </a:tblGrid>
              <a:tr h="408940">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参与人</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评审结果</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备注</a:t>
                      </a:r>
                    </a:p>
                  </a:txBody>
                  <a:tcPr marL="0" marR="0" marT="0" marB="1"/>
                </a:tc>
              </a:tr>
              <a:tr h="63944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项目章程</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项目经理用户杨枨老师、侯宏仑老师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3053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926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926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软件需求变更文档</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989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862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测试用例</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862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项目总结报告</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endParaRPr lang="zh-CN" altLang="en-US" sz="1800" b="0">
                        <a:latin typeface="Times New Roman" panose="02020603050405020304" charset="0"/>
                        <a:ea typeface="Times New Roman" panose="02020603050405020304" charset="0"/>
                        <a:cs typeface="Times New Roman" panose="02020603050405020304" charset="0"/>
                      </a:endParaRP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276191" y="3835418"/>
            <a:ext cx="761300" cy="17793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Oval 4"/>
          <p:cNvSpPr/>
          <p:nvPr/>
        </p:nvSpPr>
        <p:spPr>
          <a:xfrm>
            <a:off x="11276191" y="5234158"/>
            <a:ext cx="761300" cy="761300"/>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Rectangle 5"/>
          <p:cNvSpPr/>
          <p:nvPr/>
        </p:nvSpPr>
        <p:spPr>
          <a:xfrm>
            <a:off x="10206743" y="2711597"/>
            <a:ext cx="761300" cy="29032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Oval 6"/>
          <p:cNvSpPr/>
          <p:nvPr/>
        </p:nvSpPr>
        <p:spPr>
          <a:xfrm>
            <a:off x="10206743" y="5234158"/>
            <a:ext cx="761300" cy="7613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Rectangle 7"/>
          <p:cNvSpPr/>
          <p:nvPr/>
        </p:nvSpPr>
        <p:spPr>
          <a:xfrm>
            <a:off x="9137299" y="3158709"/>
            <a:ext cx="761300" cy="24560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Oval 8"/>
          <p:cNvSpPr/>
          <p:nvPr/>
        </p:nvSpPr>
        <p:spPr>
          <a:xfrm>
            <a:off x="9137299" y="5234158"/>
            <a:ext cx="761300" cy="761300"/>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Rectangle 9"/>
          <p:cNvSpPr/>
          <p:nvPr/>
        </p:nvSpPr>
        <p:spPr>
          <a:xfrm>
            <a:off x="8067854" y="4330870"/>
            <a:ext cx="761300" cy="1283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Oval 10"/>
          <p:cNvSpPr/>
          <p:nvPr/>
        </p:nvSpPr>
        <p:spPr>
          <a:xfrm>
            <a:off x="8067854" y="5234158"/>
            <a:ext cx="761300" cy="761300"/>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Rectangle 11"/>
          <p:cNvSpPr/>
          <p:nvPr/>
        </p:nvSpPr>
        <p:spPr>
          <a:xfrm>
            <a:off x="6998408" y="3835418"/>
            <a:ext cx="761300" cy="17793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Oval 12"/>
          <p:cNvSpPr/>
          <p:nvPr/>
        </p:nvSpPr>
        <p:spPr>
          <a:xfrm>
            <a:off x="6998408" y="5234158"/>
            <a:ext cx="761300" cy="7613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4" name="Group 13"/>
          <p:cNvGrpSpPr/>
          <p:nvPr/>
        </p:nvGrpSpPr>
        <p:grpSpPr>
          <a:xfrm>
            <a:off x="11463539" y="5417874"/>
            <a:ext cx="386598" cy="387259"/>
            <a:chOff x="9145588" y="4435475"/>
            <a:chExt cx="464344" cy="465138"/>
          </a:xfrm>
          <a:solidFill>
            <a:schemeClr val="bg1"/>
          </a:solidFill>
        </p:grpSpPr>
        <p:sp>
          <p:nvSpPr>
            <p:cNvPr id="15" name="AutoShape 7"/>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AutoShape 8"/>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AutoShape 9"/>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AutoShape 1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AutoShape 11"/>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AutoShape 12"/>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AutoShape 13"/>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AutoShape 14"/>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AutoShape 15"/>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4" name="Group 23"/>
          <p:cNvGrpSpPr/>
          <p:nvPr/>
        </p:nvGrpSpPr>
        <p:grpSpPr>
          <a:xfrm>
            <a:off x="10406319" y="5414331"/>
            <a:ext cx="362146" cy="386598"/>
            <a:chOff x="9159875" y="1647825"/>
            <a:chExt cx="434975" cy="464344"/>
          </a:xfrm>
          <a:solidFill>
            <a:schemeClr val="bg1"/>
          </a:solidFill>
        </p:grpSpPr>
        <p:sp>
          <p:nvSpPr>
            <p:cNvPr id="25" name="AutoShape 78"/>
            <p:cNvSpPr/>
            <p:nvPr/>
          </p:nvSpPr>
          <p:spPr bwMode="auto">
            <a:xfrm>
              <a:off x="9159875" y="164782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AutoShape 79"/>
            <p:cNvSpPr/>
            <p:nvPr/>
          </p:nvSpPr>
          <p:spPr bwMode="auto">
            <a:xfrm>
              <a:off x="9217819" y="170576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AutoShape 80"/>
            <p:cNvSpPr/>
            <p:nvPr/>
          </p:nvSpPr>
          <p:spPr bwMode="auto">
            <a:xfrm>
              <a:off x="9391650" y="174942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8" name="Group 27"/>
          <p:cNvGrpSpPr/>
          <p:nvPr/>
        </p:nvGrpSpPr>
        <p:grpSpPr>
          <a:xfrm>
            <a:off x="9323327" y="5451907"/>
            <a:ext cx="387259" cy="325800"/>
            <a:chOff x="5368132" y="2625725"/>
            <a:chExt cx="465138" cy="391319"/>
          </a:xfrm>
          <a:solidFill>
            <a:schemeClr val="bg1"/>
          </a:solidFill>
        </p:grpSpPr>
        <p:sp>
          <p:nvSpPr>
            <p:cNvPr id="29"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2" name="Group 31"/>
          <p:cNvGrpSpPr/>
          <p:nvPr/>
        </p:nvGrpSpPr>
        <p:grpSpPr>
          <a:xfrm>
            <a:off x="8254872" y="5421506"/>
            <a:ext cx="386598" cy="386598"/>
            <a:chOff x="4439444" y="1652588"/>
            <a:chExt cx="464344" cy="464344"/>
          </a:xfrm>
          <a:solidFill>
            <a:schemeClr val="bg1"/>
          </a:solidFill>
        </p:grpSpPr>
        <p:sp>
          <p:nvSpPr>
            <p:cNvPr id="33" name="AutoShape 136"/>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AutoShape 137"/>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AutoShape 138"/>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Group 35"/>
          <p:cNvGrpSpPr/>
          <p:nvPr/>
        </p:nvGrpSpPr>
        <p:grpSpPr>
          <a:xfrm>
            <a:off x="7185757" y="5475605"/>
            <a:ext cx="386598" cy="302009"/>
            <a:chOff x="2581275" y="1710532"/>
            <a:chExt cx="464344" cy="362744"/>
          </a:xfrm>
          <a:solidFill>
            <a:schemeClr val="bg1"/>
          </a:solidFill>
        </p:grpSpPr>
        <p:sp>
          <p:nvSpPr>
            <p:cNvPr id="37" name="AutoShape 140"/>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AutoShape 141"/>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AutoShape 142"/>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AutoShape 143"/>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AutoShape 144"/>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AutoShape 145"/>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AutoShape 146"/>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9" name="TextBox 48"/>
          <p:cNvSpPr txBox="1"/>
          <p:nvPr/>
        </p:nvSpPr>
        <p:spPr>
          <a:xfrm>
            <a:off x="10537861" y="2300033"/>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d</a:t>
            </a:r>
          </a:p>
        </p:txBody>
      </p:sp>
      <p:sp>
        <p:nvSpPr>
          <p:cNvPr id="50" name="TextBox 49"/>
          <p:cNvSpPr txBox="1"/>
          <p:nvPr/>
        </p:nvSpPr>
        <p:spPr>
          <a:xfrm>
            <a:off x="7329526" y="3427262"/>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a:t>
            </a:r>
          </a:p>
        </p:txBody>
      </p:sp>
      <p:sp>
        <p:nvSpPr>
          <p:cNvPr id="51" name="TextBox 50"/>
          <p:cNvSpPr txBox="1"/>
          <p:nvPr/>
        </p:nvSpPr>
        <p:spPr>
          <a:xfrm>
            <a:off x="8397779" y="3960150"/>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b</a:t>
            </a:r>
          </a:p>
        </p:txBody>
      </p:sp>
      <p:sp>
        <p:nvSpPr>
          <p:cNvPr id="52" name="TextBox 51"/>
          <p:cNvSpPr txBox="1"/>
          <p:nvPr/>
        </p:nvSpPr>
        <p:spPr>
          <a:xfrm>
            <a:off x="11605171" y="3484405"/>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e</a:t>
            </a:r>
          </a:p>
        </p:txBody>
      </p:sp>
      <p:sp>
        <p:nvSpPr>
          <p:cNvPr id="53" name="TextBox 52"/>
          <p:cNvSpPr txBox="1"/>
          <p:nvPr/>
        </p:nvSpPr>
        <p:spPr>
          <a:xfrm>
            <a:off x="9451360" y="2801359"/>
            <a:ext cx="8890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c</a:t>
            </a:r>
          </a:p>
        </p:txBody>
      </p:sp>
      <p:sp>
        <p:nvSpPr>
          <p:cNvPr id="54" name="TextBox 53"/>
          <p:cNvSpPr txBox="1"/>
          <p:nvPr/>
        </p:nvSpPr>
        <p:spPr>
          <a:xfrm>
            <a:off x="3894982" y="666750"/>
            <a:ext cx="1016000" cy="368935"/>
          </a:xfrm>
          <a:prstGeom prst="rect">
            <a:avLst/>
          </a:prstGeom>
          <a:noFill/>
        </p:spPr>
        <p:txBody>
          <a:bodyPr wrap="none" lIns="0" tIns="0" rIns="0" bIns="0" rtlCol="0">
            <a:spAutoFit/>
          </a:bodyPr>
          <a:lstStyle/>
          <a:p>
            <a:pPr algn="l">
              <a:lnSpc>
                <a:spcPct val="120000"/>
              </a:lnSpc>
            </a:pPr>
            <a:r>
              <a:rPr lang="zh-CN" altLang="en-US" sz="200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内部审核</a:t>
            </a:r>
          </a:p>
        </p:txBody>
      </p:sp>
      <p:sp>
        <p:nvSpPr>
          <p:cNvPr id="55" name="TextBox 54"/>
          <p:cNvSpPr txBox="1"/>
          <p:nvPr/>
        </p:nvSpPr>
        <p:spPr>
          <a:xfrm>
            <a:off x="886164" y="3079215"/>
            <a:ext cx="1016000" cy="368935"/>
          </a:xfrm>
          <a:prstGeom prst="rect">
            <a:avLst/>
          </a:prstGeom>
          <a:noFill/>
        </p:spPr>
        <p:txBody>
          <a:bodyPr wrap="none" lIns="0" tIns="0" rIns="0" bIns="0" rtlCol="0">
            <a:spAutoFit/>
          </a:bodyPr>
          <a:lstStyle/>
          <a:p>
            <a:pPr>
              <a:lnSpc>
                <a:spcPct val="120000"/>
              </a:lnSpc>
            </a:pPr>
            <a:r>
              <a:rPr lang="zh-CN"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组织应：</a:t>
            </a:r>
          </a:p>
        </p:txBody>
      </p:sp>
      <p:sp>
        <p:nvSpPr>
          <p:cNvPr id="56" name="Rectangle 55"/>
          <p:cNvSpPr/>
          <p:nvPr/>
        </p:nvSpPr>
        <p:spPr>
          <a:xfrm>
            <a:off x="1958340" y="1147445"/>
            <a:ext cx="4889500" cy="1846580"/>
          </a:xfrm>
          <a:prstGeom prst="rect">
            <a:avLst/>
          </a:prstGeom>
        </p:spPr>
        <p:txBody>
          <a:bodyPr wrap="square" lIns="0" tIns="0" rIns="0" bIns="0">
            <a:spAutoFit/>
          </a:bodyPr>
          <a:lstStyle/>
          <a:p>
            <a:pPr algn="just"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组织应按照计划的时间间隔进行内部审核，以提供有关质量管理体系的下列信息：</a:t>
            </a:r>
          </a:p>
          <a:p>
            <a:pPr algn="just"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A）是否符合：</a:t>
            </a:r>
          </a:p>
          <a:p>
            <a:pPr marL="342900" indent="-342900" algn="just" eaLnBrk="1" latinLnBrk="0" hangingPunct="1">
              <a:lnSpc>
                <a:spcPct val="100000"/>
              </a:lnSpc>
              <a:buFont typeface="Wingdings" panose="05000000000000000000" charset="0"/>
              <a:buChar char=""/>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组织自身的质量管理体系要求；</a:t>
            </a:r>
          </a:p>
          <a:p>
            <a:pPr marL="342900" indent="-342900" algn="just" eaLnBrk="1" latinLnBrk="0" hangingPunct="1">
              <a:lnSpc>
                <a:spcPct val="100000"/>
              </a:lnSpc>
              <a:buFont typeface="Wingdings" panose="05000000000000000000" charset="0"/>
              <a:buChar char=""/>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本标准的要求；</a:t>
            </a:r>
          </a:p>
          <a:p>
            <a:pPr algn="just"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B）是否得到有效的实施和保持。</a:t>
            </a:r>
          </a:p>
        </p:txBody>
      </p:sp>
      <p:sp>
        <p:nvSpPr>
          <p:cNvPr id="57" name="Rectangle 56"/>
          <p:cNvSpPr/>
          <p:nvPr/>
        </p:nvSpPr>
        <p:spPr>
          <a:xfrm>
            <a:off x="3555937" y="3072982"/>
            <a:ext cx="1694091" cy="332105"/>
          </a:xfrm>
          <a:prstGeom prst="rect">
            <a:avLst/>
          </a:prstGeom>
        </p:spPr>
        <p:txBody>
          <a:bodyPr wrap="square" lIns="0" tIns="0" rIns="0" bIns="0">
            <a:spAutoFit/>
          </a:bodyPr>
          <a:lstStyle/>
          <a:p>
            <a:pPr algn="ctr">
              <a:lnSpc>
                <a:spcPct val="120000"/>
              </a:lnSpc>
            </a:pPr>
            <a:r>
              <a:rPr lang="zh-CN" sz="180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如何评审</a:t>
            </a:r>
            <a:endParaRPr lang="zh-CN"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Rectangle 57"/>
          <p:cNvSpPr/>
          <p:nvPr/>
        </p:nvSpPr>
        <p:spPr>
          <a:xfrm>
            <a:off x="1902460" y="3404870"/>
            <a:ext cx="4945380" cy="1384935"/>
          </a:xfrm>
          <a:prstGeom prst="rect">
            <a:avLst/>
          </a:prstGeom>
        </p:spPr>
        <p:txBody>
          <a:bodyPr wrap="square" lIns="0" tIns="0" rIns="0" bIns="0">
            <a:spAutoFit/>
          </a:bodyPr>
          <a:lstStyle/>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a)依据有关过程的重要性、对组织产生影响的变化和以往的审核结果，策划、制定、实施和保持审核方案，审核方案包括频次、方法、职责、策划要求和报告；</a:t>
            </a:r>
          </a:p>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b)规定每次审核的审核准则和范围；</a:t>
            </a:r>
          </a:p>
        </p:txBody>
      </p:sp>
      <p:cxnSp>
        <p:nvCxnSpPr>
          <p:cNvPr id="59" name="Straight Connector 58"/>
          <p:cNvCxnSpPr/>
          <p:nvPr/>
        </p:nvCxnSpPr>
        <p:spPr>
          <a:xfrm>
            <a:off x="2033099" y="4818103"/>
            <a:ext cx="3424433" cy="0"/>
          </a:xfrm>
          <a:prstGeom prst="line">
            <a:avLst/>
          </a:prstGeom>
        </p:spPr>
        <p:style>
          <a:lnRef idx="1">
            <a:schemeClr val="dk1"/>
          </a:lnRef>
          <a:fillRef idx="0">
            <a:schemeClr val="dk1"/>
          </a:fillRef>
          <a:effectRef idx="0">
            <a:schemeClr val="dk1"/>
          </a:effectRef>
          <a:fontRef idx="minor">
            <a:schemeClr val="tx1"/>
          </a:fontRef>
        </p:style>
      </p:cxnSp>
      <p:grpSp>
        <p:nvGrpSpPr>
          <p:cNvPr id="60" name="Group 59"/>
          <p:cNvGrpSpPr/>
          <p:nvPr/>
        </p:nvGrpSpPr>
        <p:grpSpPr>
          <a:xfrm>
            <a:off x="1181805" y="4917586"/>
            <a:ext cx="425258" cy="425258"/>
            <a:chOff x="3510757" y="2582069"/>
            <a:chExt cx="464344" cy="464344"/>
          </a:xfrm>
          <a:solidFill>
            <a:schemeClr val="accent4"/>
          </a:solidFill>
        </p:grpSpPr>
        <p:sp>
          <p:nvSpPr>
            <p:cNvPr id="61" name="AutoShape 126"/>
            <p:cNvSpPr/>
            <p:nvPr/>
          </p:nvSpPr>
          <p:spPr bwMode="auto">
            <a:xfrm>
              <a:off x="3510757"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AutoShape 127"/>
            <p:cNvSpPr/>
            <p:nvPr/>
          </p:nvSpPr>
          <p:spPr bwMode="auto">
            <a:xfrm>
              <a:off x="3698875" y="2654300"/>
              <a:ext cx="109538" cy="1087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3" name="Rectangle 62"/>
          <p:cNvSpPr/>
          <p:nvPr/>
        </p:nvSpPr>
        <p:spPr>
          <a:xfrm>
            <a:off x="1902460" y="4878070"/>
            <a:ext cx="4944745" cy="830580"/>
          </a:xfrm>
          <a:prstGeom prst="rect">
            <a:avLst/>
          </a:prstGeom>
        </p:spPr>
        <p:txBody>
          <a:bodyPr wrap="square" lIns="0" tIns="0" rIns="0" bIns="0">
            <a:spAutoFit/>
          </a:bodyPr>
          <a:lstStyle/>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c)选择可确保审核过程客观公正的审核员实施审核；</a:t>
            </a:r>
          </a:p>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d)确保相关管理部门获得审核结果报告；</a:t>
            </a:r>
          </a:p>
        </p:txBody>
      </p:sp>
      <p:sp>
        <p:nvSpPr>
          <p:cNvPr id="64" name="Rectangle 63"/>
          <p:cNvSpPr/>
          <p:nvPr/>
        </p:nvSpPr>
        <p:spPr>
          <a:xfrm>
            <a:off x="1901825" y="5880735"/>
            <a:ext cx="4945380" cy="830580"/>
          </a:xfrm>
          <a:prstGeom prst="rect">
            <a:avLst/>
          </a:prstGeom>
        </p:spPr>
        <p:txBody>
          <a:bodyPr wrap="square" lIns="0" tIns="0" rIns="0" bIns="0">
            <a:spAutoFit/>
          </a:bodyPr>
          <a:lstStyle/>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e)及时采取适当的纠正和纠正措施；</a:t>
            </a:r>
          </a:p>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f)保留作为实施审核方案以及审核结果的证据的形成文件的信息。</a:t>
            </a:r>
          </a:p>
        </p:txBody>
      </p:sp>
      <p:sp>
        <p:nvSpPr>
          <p:cNvPr id="65"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66"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2" name="Rectangle 63"/>
          <p:cNvSpPr/>
          <p:nvPr/>
        </p:nvSpPr>
        <p:spPr>
          <a:xfrm>
            <a:off x="7083425" y="728345"/>
            <a:ext cx="4879340" cy="307340"/>
          </a:xfrm>
          <a:prstGeom prst="rect">
            <a:avLst/>
          </a:prstGeom>
        </p:spPr>
        <p:txBody>
          <a:bodyPr wrap="square" lIns="0" tIns="0" rIns="0" bIns="0">
            <a:spAutoFit/>
          </a:bodyPr>
          <a:lstStyle/>
          <a:p>
            <a:pPr algn="ctr"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相关指南参见GB/T 19011。</a:t>
            </a:r>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anim calcmode="lin" valueType="num">
                                      <p:cBhvr additive="base">
                                        <p:cTn id="15" dur="500" fill="hold"/>
                                        <p:tgtEl>
                                          <p:spTgt spid="36"/>
                                        </p:tgtEl>
                                        <p:attrNameLst>
                                          <p:attrName>ppt_x</p:attrName>
                                        </p:attrNameLst>
                                      </p:cBhvr>
                                      <p:tavLst>
                                        <p:tav tm="0">
                                          <p:val>
                                            <p:strVal val="#ppt_x"/>
                                          </p:val>
                                        </p:tav>
                                        <p:tav tm="100000">
                                          <p:val>
                                            <p:strVal val="#ppt_x"/>
                                          </p:val>
                                        </p:tav>
                                      </p:tavLst>
                                    </p:anim>
                                    <p:anim calcmode="lin" valueType="num">
                                      <p:cBhvr additive="base">
                                        <p:cTn id="16" dur="500" fill="hold"/>
                                        <p:tgtEl>
                                          <p:spTgt spid="3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500" fill="hold"/>
                                        <p:tgtEl>
                                          <p:spTgt spid="50"/>
                                        </p:tgtEl>
                                        <p:attrNameLst>
                                          <p:attrName>ppt_x</p:attrName>
                                        </p:attrNameLst>
                                      </p:cBhvr>
                                      <p:tavLst>
                                        <p:tav tm="0">
                                          <p:val>
                                            <p:strVal val="#ppt_x"/>
                                          </p:val>
                                        </p:tav>
                                        <p:tav tm="100000">
                                          <p:val>
                                            <p:strVal val="#ppt_x"/>
                                          </p:val>
                                        </p:tav>
                                      </p:tavLst>
                                    </p:anim>
                                    <p:anim calcmode="lin" valueType="num">
                                      <p:cBhvr additive="base">
                                        <p:cTn id="20" dur="500" fill="hold"/>
                                        <p:tgtEl>
                                          <p:spTgt spid="50"/>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fill="hold"/>
                                        <p:tgtEl>
                                          <p:spTgt spid="11"/>
                                        </p:tgtEl>
                                        <p:attrNameLst>
                                          <p:attrName>ppt_x</p:attrName>
                                        </p:attrNameLst>
                                      </p:cBhvr>
                                      <p:tavLst>
                                        <p:tav tm="0">
                                          <p:val>
                                            <p:strVal val="#ppt_x"/>
                                          </p:val>
                                        </p:tav>
                                        <p:tav tm="100000">
                                          <p:val>
                                            <p:strVal val="#ppt_x"/>
                                          </p:val>
                                        </p:tav>
                                      </p:tavLst>
                                    </p:anim>
                                    <p:anim calcmode="lin" valueType="num">
                                      <p:cBhvr additive="base">
                                        <p:cTn id="29" dur="500" fill="hold"/>
                                        <p:tgtEl>
                                          <p:spTgt spid="11"/>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additive="base">
                                        <p:cTn id="32" dur="500" fill="hold"/>
                                        <p:tgtEl>
                                          <p:spTgt spid="32"/>
                                        </p:tgtEl>
                                        <p:attrNameLst>
                                          <p:attrName>ppt_x</p:attrName>
                                        </p:attrNameLst>
                                      </p:cBhvr>
                                      <p:tavLst>
                                        <p:tav tm="0">
                                          <p:val>
                                            <p:strVal val="#ppt_x"/>
                                          </p:val>
                                        </p:tav>
                                        <p:tav tm="100000">
                                          <p:val>
                                            <p:strVal val="#ppt_x"/>
                                          </p:val>
                                        </p:tav>
                                      </p:tavLst>
                                    </p:anim>
                                    <p:anim calcmode="lin" valueType="num">
                                      <p:cBhvr additive="base">
                                        <p:cTn id="33" dur="500" fill="hold"/>
                                        <p:tgtEl>
                                          <p:spTgt spid="32"/>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51"/>
                                        </p:tgtEl>
                                        <p:attrNameLst>
                                          <p:attrName>style.visibility</p:attrName>
                                        </p:attrNameLst>
                                      </p:cBhvr>
                                      <p:to>
                                        <p:strVal val="visible"/>
                                      </p:to>
                                    </p:set>
                                    <p:anim calcmode="lin" valueType="num">
                                      <p:cBhvr additive="base">
                                        <p:cTn id="36" dur="500" fill="hold"/>
                                        <p:tgtEl>
                                          <p:spTgt spid="51"/>
                                        </p:tgtEl>
                                        <p:attrNameLst>
                                          <p:attrName>ppt_x</p:attrName>
                                        </p:attrNameLst>
                                      </p:cBhvr>
                                      <p:tavLst>
                                        <p:tav tm="0">
                                          <p:val>
                                            <p:strVal val="#ppt_x"/>
                                          </p:val>
                                        </p:tav>
                                        <p:tav tm="100000">
                                          <p:val>
                                            <p:strVal val="#ppt_x"/>
                                          </p:val>
                                        </p:tav>
                                      </p:tavLst>
                                    </p:anim>
                                    <p:anim calcmode="lin" valueType="num">
                                      <p:cBhvr additive="base">
                                        <p:cTn id="37" dur="500" fill="hold"/>
                                        <p:tgtEl>
                                          <p:spTgt spid="51"/>
                                        </p:tgtEl>
                                        <p:attrNameLst>
                                          <p:attrName>ppt_y</p:attrName>
                                        </p:attrNameLst>
                                      </p:cBhvr>
                                      <p:tavLst>
                                        <p:tav tm="0">
                                          <p:val>
                                            <p:strVal val="1+#ppt_h/2"/>
                                          </p:val>
                                        </p:tav>
                                        <p:tav tm="100000">
                                          <p:val>
                                            <p:strVal val="#ppt_y"/>
                                          </p:val>
                                        </p:tav>
                                      </p:tavLst>
                                    </p:anim>
                                  </p:childTnLst>
                                </p:cTn>
                              </p:par>
                            </p:childTnLst>
                          </p:cTn>
                        </p:par>
                        <p:par>
                          <p:cTn id="38" fill="hold">
                            <p:stCondLst>
                              <p:cond delay="1000"/>
                            </p:stCondLst>
                            <p:childTnLst>
                              <p:par>
                                <p:cTn id="39" presetID="2" presetClass="entr" presetSubtype="4"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additive="base">
                                        <p:cTn id="41" dur="500" fill="hold"/>
                                        <p:tgtEl>
                                          <p:spTgt spid="8"/>
                                        </p:tgtEl>
                                        <p:attrNameLst>
                                          <p:attrName>ppt_x</p:attrName>
                                        </p:attrNameLst>
                                      </p:cBhvr>
                                      <p:tavLst>
                                        <p:tav tm="0">
                                          <p:val>
                                            <p:strVal val="#ppt_x"/>
                                          </p:val>
                                        </p:tav>
                                        <p:tav tm="100000">
                                          <p:val>
                                            <p:strVal val="#ppt_x"/>
                                          </p:val>
                                        </p:tav>
                                      </p:tavLst>
                                    </p:anim>
                                    <p:anim calcmode="lin" valueType="num">
                                      <p:cBhvr additive="base">
                                        <p:cTn id="42" dur="500" fill="hold"/>
                                        <p:tgtEl>
                                          <p:spTgt spid="8"/>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ppt_x"/>
                                          </p:val>
                                        </p:tav>
                                        <p:tav tm="100000">
                                          <p:val>
                                            <p:strVal val="#ppt_x"/>
                                          </p:val>
                                        </p:tav>
                                      </p:tavLst>
                                    </p:anim>
                                    <p:anim calcmode="lin" valueType="num">
                                      <p:cBhvr additive="base">
                                        <p:cTn id="46" dur="500" fill="hold"/>
                                        <p:tgtEl>
                                          <p:spTgt spid="9"/>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28"/>
                                        </p:tgtEl>
                                        <p:attrNameLst>
                                          <p:attrName>style.visibility</p:attrName>
                                        </p:attrNameLst>
                                      </p:cBhvr>
                                      <p:to>
                                        <p:strVal val="visible"/>
                                      </p:to>
                                    </p:set>
                                    <p:anim calcmode="lin" valueType="num">
                                      <p:cBhvr additive="base">
                                        <p:cTn id="49" dur="500" fill="hold"/>
                                        <p:tgtEl>
                                          <p:spTgt spid="28"/>
                                        </p:tgtEl>
                                        <p:attrNameLst>
                                          <p:attrName>ppt_x</p:attrName>
                                        </p:attrNameLst>
                                      </p:cBhvr>
                                      <p:tavLst>
                                        <p:tav tm="0">
                                          <p:val>
                                            <p:strVal val="#ppt_x"/>
                                          </p:val>
                                        </p:tav>
                                        <p:tav tm="100000">
                                          <p:val>
                                            <p:strVal val="#ppt_x"/>
                                          </p:val>
                                        </p:tav>
                                      </p:tavLst>
                                    </p:anim>
                                    <p:anim calcmode="lin" valueType="num">
                                      <p:cBhvr additive="base">
                                        <p:cTn id="50" dur="500" fill="hold"/>
                                        <p:tgtEl>
                                          <p:spTgt spid="28"/>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53"/>
                                        </p:tgtEl>
                                        <p:attrNameLst>
                                          <p:attrName>style.visibility</p:attrName>
                                        </p:attrNameLst>
                                      </p:cBhvr>
                                      <p:to>
                                        <p:strVal val="visible"/>
                                      </p:to>
                                    </p:set>
                                    <p:anim calcmode="lin" valueType="num">
                                      <p:cBhvr additive="base">
                                        <p:cTn id="53" dur="500" fill="hold"/>
                                        <p:tgtEl>
                                          <p:spTgt spid="53"/>
                                        </p:tgtEl>
                                        <p:attrNameLst>
                                          <p:attrName>ppt_x</p:attrName>
                                        </p:attrNameLst>
                                      </p:cBhvr>
                                      <p:tavLst>
                                        <p:tav tm="0">
                                          <p:val>
                                            <p:strVal val="#ppt_x"/>
                                          </p:val>
                                        </p:tav>
                                        <p:tav tm="100000">
                                          <p:val>
                                            <p:strVal val="#ppt_x"/>
                                          </p:val>
                                        </p:tav>
                                      </p:tavLst>
                                    </p:anim>
                                    <p:anim calcmode="lin" valueType="num">
                                      <p:cBhvr additive="base">
                                        <p:cTn id="54" dur="500" fill="hold"/>
                                        <p:tgtEl>
                                          <p:spTgt spid="53"/>
                                        </p:tgtEl>
                                        <p:attrNameLst>
                                          <p:attrName>ppt_y</p:attrName>
                                        </p:attrNameLst>
                                      </p:cBhvr>
                                      <p:tavLst>
                                        <p:tav tm="0">
                                          <p:val>
                                            <p:strVal val="1+#ppt_h/2"/>
                                          </p:val>
                                        </p:tav>
                                        <p:tav tm="100000">
                                          <p:val>
                                            <p:strVal val="#ppt_y"/>
                                          </p:val>
                                        </p:tav>
                                      </p:tavLst>
                                    </p:anim>
                                  </p:childTnLst>
                                </p:cTn>
                              </p:par>
                            </p:childTnLst>
                          </p:cTn>
                        </p:par>
                        <p:par>
                          <p:cTn id="55" fill="hold">
                            <p:stCondLst>
                              <p:cond delay="1500"/>
                            </p:stCondLst>
                            <p:childTnLst>
                              <p:par>
                                <p:cTn id="56" presetID="2" presetClass="entr" presetSubtype="4" fill="hold" grpId="0" nodeType="afterEffect">
                                  <p:stCondLst>
                                    <p:cond delay="0"/>
                                  </p:stCondLst>
                                  <p:childTnLst>
                                    <p:set>
                                      <p:cBhvr>
                                        <p:cTn id="57" dur="1" fill="hold">
                                          <p:stCondLst>
                                            <p:cond delay="0"/>
                                          </p:stCondLst>
                                        </p:cTn>
                                        <p:tgtEl>
                                          <p:spTgt spid="6"/>
                                        </p:tgtEl>
                                        <p:attrNameLst>
                                          <p:attrName>style.visibility</p:attrName>
                                        </p:attrNameLst>
                                      </p:cBhvr>
                                      <p:to>
                                        <p:strVal val="visible"/>
                                      </p:to>
                                    </p:set>
                                    <p:anim calcmode="lin" valueType="num">
                                      <p:cBhvr additive="base">
                                        <p:cTn id="58" dur="500" fill="hold"/>
                                        <p:tgtEl>
                                          <p:spTgt spid="6"/>
                                        </p:tgtEl>
                                        <p:attrNameLst>
                                          <p:attrName>ppt_x</p:attrName>
                                        </p:attrNameLst>
                                      </p:cBhvr>
                                      <p:tavLst>
                                        <p:tav tm="0">
                                          <p:val>
                                            <p:strVal val="#ppt_x"/>
                                          </p:val>
                                        </p:tav>
                                        <p:tav tm="100000">
                                          <p:val>
                                            <p:strVal val="#ppt_x"/>
                                          </p:val>
                                        </p:tav>
                                      </p:tavLst>
                                    </p:anim>
                                    <p:anim calcmode="lin" valueType="num">
                                      <p:cBhvr additive="base">
                                        <p:cTn id="59" dur="500" fill="hold"/>
                                        <p:tgtEl>
                                          <p:spTgt spid="6"/>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7"/>
                                        </p:tgtEl>
                                        <p:attrNameLst>
                                          <p:attrName>style.visibility</p:attrName>
                                        </p:attrNameLst>
                                      </p:cBhvr>
                                      <p:to>
                                        <p:strVal val="visible"/>
                                      </p:to>
                                    </p:set>
                                    <p:anim calcmode="lin" valueType="num">
                                      <p:cBhvr additive="base">
                                        <p:cTn id="62" dur="500" fill="hold"/>
                                        <p:tgtEl>
                                          <p:spTgt spid="7"/>
                                        </p:tgtEl>
                                        <p:attrNameLst>
                                          <p:attrName>ppt_x</p:attrName>
                                        </p:attrNameLst>
                                      </p:cBhvr>
                                      <p:tavLst>
                                        <p:tav tm="0">
                                          <p:val>
                                            <p:strVal val="#ppt_x"/>
                                          </p:val>
                                        </p:tav>
                                        <p:tav tm="100000">
                                          <p:val>
                                            <p:strVal val="#ppt_x"/>
                                          </p:val>
                                        </p:tav>
                                      </p:tavLst>
                                    </p:anim>
                                    <p:anim calcmode="lin" valueType="num">
                                      <p:cBhvr additive="base">
                                        <p:cTn id="63" dur="500" fill="hold"/>
                                        <p:tgtEl>
                                          <p:spTgt spid="7"/>
                                        </p:tgtEl>
                                        <p:attrNameLst>
                                          <p:attrName>ppt_y</p:attrName>
                                        </p:attrNameLst>
                                      </p:cBhvr>
                                      <p:tavLst>
                                        <p:tav tm="0">
                                          <p:val>
                                            <p:strVal val="1+#ppt_h/2"/>
                                          </p:val>
                                        </p:tav>
                                        <p:tav tm="100000">
                                          <p:val>
                                            <p:strVal val="#ppt_y"/>
                                          </p:val>
                                        </p:tav>
                                      </p:tavLst>
                                    </p:anim>
                                  </p:childTnLst>
                                </p:cTn>
                              </p:par>
                              <p:par>
                                <p:cTn id="64" presetID="2" presetClass="entr" presetSubtype="4" fill="hold" nodeType="withEffect">
                                  <p:stCondLst>
                                    <p:cond delay="0"/>
                                  </p:stCondLst>
                                  <p:childTnLst>
                                    <p:set>
                                      <p:cBhvr>
                                        <p:cTn id="65" dur="1" fill="hold">
                                          <p:stCondLst>
                                            <p:cond delay="0"/>
                                          </p:stCondLst>
                                        </p:cTn>
                                        <p:tgtEl>
                                          <p:spTgt spid="24"/>
                                        </p:tgtEl>
                                        <p:attrNameLst>
                                          <p:attrName>style.visibility</p:attrName>
                                        </p:attrNameLst>
                                      </p:cBhvr>
                                      <p:to>
                                        <p:strVal val="visible"/>
                                      </p:to>
                                    </p:set>
                                    <p:anim calcmode="lin" valueType="num">
                                      <p:cBhvr additive="base">
                                        <p:cTn id="66" dur="500" fill="hold"/>
                                        <p:tgtEl>
                                          <p:spTgt spid="24"/>
                                        </p:tgtEl>
                                        <p:attrNameLst>
                                          <p:attrName>ppt_x</p:attrName>
                                        </p:attrNameLst>
                                      </p:cBhvr>
                                      <p:tavLst>
                                        <p:tav tm="0">
                                          <p:val>
                                            <p:strVal val="#ppt_x"/>
                                          </p:val>
                                        </p:tav>
                                        <p:tav tm="100000">
                                          <p:val>
                                            <p:strVal val="#ppt_x"/>
                                          </p:val>
                                        </p:tav>
                                      </p:tavLst>
                                    </p:anim>
                                    <p:anim calcmode="lin" valueType="num">
                                      <p:cBhvr additive="base">
                                        <p:cTn id="67" dur="500" fill="hold"/>
                                        <p:tgtEl>
                                          <p:spTgt spid="24"/>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49"/>
                                        </p:tgtEl>
                                        <p:attrNameLst>
                                          <p:attrName>style.visibility</p:attrName>
                                        </p:attrNameLst>
                                      </p:cBhvr>
                                      <p:to>
                                        <p:strVal val="visible"/>
                                      </p:to>
                                    </p:set>
                                    <p:anim calcmode="lin" valueType="num">
                                      <p:cBhvr additive="base">
                                        <p:cTn id="70" dur="500" fill="hold"/>
                                        <p:tgtEl>
                                          <p:spTgt spid="49"/>
                                        </p:tgtEl>
                                        <p:attrNameLst>
                                          <p:attrName>ppt_x</p:attrName>
                                        </p:attrNameLst>
                                      </p:cBhvr>
                                      <p:tavLst>
                                        <p:tav tm="0">
                                          <p:val>
                                            <p:strVal val="#ppt_x"/>
                                          </p:val>
                                        </p:tav>
                                        <p:tav tm="100000">
                                          <p:val>
                                            <p:strVal val="#ppt_x"/>
                                          </p:val>
                                        </p:tav>
                                      </p:tavLst>
                                    </p:anim>
                                    <p:anim calcmode="lin" valueType="num">
                                      <p:cBhvr additive="base">
                                        <p:cTn id="71" dur="500" fill="hold"/>
                                        <p:tgtEl>
                                          <p:spTgt spid="49"/>
                                        </p:tgtEl>
                                        <p:attrNameLst>
                                          <p:attrName>ppt_y</p:attrName>
                                        </p:attrNameLst>
                                      </p:cBhvr>
                                      <p:tavLst>
                                        <p:tav tm="0">
                                          <p:val>
                                            <p:strVal val="1+#ppt_h/2"/>
                                          </p:val>
                                        </p:tav>
                                        <p:tav tm="100000">
                                          <p:val>
                                            <p:strVal val="#ppt_y"/>
                                          </p:val>
                                        </p:tav>
                                      </p:tavLst>
                                    </p:anim>
                                  </p:childTnLst>
                                </p:cTn>
                              </p:par>
                            </p:childTnLst>
                          </p:cTn>
                        </p:par>
                        <p:par>
                          <p:cTn id="72" fill="hold">
                            <p:stCondLst>
                              <p:cond delay="2000"/>
                            </p:stCondLst>
                            <p:childTnLst>
                              <p:par>
                                <p:cTn id="73" presetID="2" presetClass="entr" presetSubtype="4" fill="hold" grpId="0" nodeType="afterEffect">
                                  <p:stCondLst>
                                    <p:cond delay="0"/>
                                  </p:stCondLst>
                                  <p:childTnLst>
                                    <p:set>
                                      <p:cBhvr>
                                        <p:cTn id="74" dur="1" fill="hold">
                                          <p:stCondLst>
                                            <p:cond delay="0"/>
                                          </p:stCondLst>
                                        </p:cTn>
                                        <p:tgtEl>
                                          <p:spTgt spid="4"/>
                                        </p:tgtEl>
                                        <p:attrNameLst>
                                          <p:attrName>style.visibility</p:attrName>
                                        </p:attrNameLst>
                                      </p:cBhvr>
                                      <p:to>
                                        <p:strVal val="visible"/>
                                      </p:to>
                                    </p:set>
                                    <p:anim calcmode="lin" valueType="num">
                                      <p:cBhvr additive="base">
                                        <p:cTn id="75" dur="500" fill="hold"/>
                                        <p:tgtEl>
                                          <p:spTgt spid="4"/>
                                        </p:tgtEl>
                                        <p:attrNameLst>
                                          <p:attrName>ppt_x</p:attrName>
                                        </p:attrNameLst>
                                      </p:cBhvr>
                                      <p:tavLst>
                                        <p:tav tm="0">
                                          <p:val>
                                            <p:strVal val="#ppt_x"/>
                                          </p:val>
                                        </p:tav>
                                        <p:tav tm="100000">
                                          <p:val>
                                            <p:strVal val="#ppt_x"/>
                                          </p:val>
                                        </p:tav>
                                      </p:tavLst>
                                    </p:anim>
                                    <p:anim calcmode="lin" valueType="num">
                                      <p:cBhvr additive="base">
                                        <p:cTn id="76" dur="500" fill="hold"/>
                                        <p:tgtEl>
                                          <p:spTgt spid="4"/>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5"/>
                                        </p:tgtEl>
                                        <p:attrNameLst>
                                          <p:attrName>style.visibility</p:attrName>
                                        </p:attrNameLst>
                                      </p:cBhvr>
                                      <p:to>
                                        <p:strVal val="visible"/>
                                      </p:to>
                                    </p:set>
                                    <p:anim calcmode="lin" valueType="num">
                                      <p:cBhvr additive="base">
                                        <p:cTn id="79" dur="500" fill="hold"/>
                                        <p:tgtEl>
                                          <p:spTgt spid="5"/>
                                        </p:tgtEl>
                                        <p:attrNameLst>
                                          <p:attrName>ppt_x</p:attrName>
                                        </p:attrNameLst>
                                      </p:cBhvr>
                                      <p:tavLst>
                                        <p:tav tm="0">
                                          <p:val>
                                            <p:strVal val="#ppt_x"/>
                                          </p:val>
                                        </p:tav>
                                        <p:tav tm="100000">
                                          <p:val>
                                            <p:strVal val="#ppt_x"/>
                                          </p:val>
                                        </p:tav>
                                      </p:tavLst>
                                    </p:anim>
                                    <p:anim calcmode="lin" valueType="num">
                                      <p:cBhvr additive="base">
                                        <p:cTn id="80" dur="500" fill="hold"/>
                                        <p:tgtEl>
                                          <p:spTgt spid="5"/>
                                        </p:tgtEl>
                                        <p:attrNameLst>
                                          <p:attrName>ppt_y</p:attrName>
                                        </p:attrNameLst>
                                      </p:cBhvr>
                                      <p:tavLst>
                                        <p:tav tm="0">
                                          <p:val>
                                            <p:strVal val="1+#ppt_h/2"/>
                                          </p:val>
                                        </p:tav>
                                        <p:tav tm="100000">
                                          <p:val>
                                            <p:strVal val="#ppt_y"/>
                                          </p:val>
                                        </p:tav>
                                      </p:tavLst>
                                    </p:anim>
                                  </p:childTnLst>
                                </p:cTn>
                              </p:par>
                              <p:par>
                                <p:cTn id="81" presetID="2" presetClass="entr" presetSubtype="4" fill="hold" nodeType="withEffect">
                                  <p:stCondLst>
                                    <p:cond delay="0"/>
                                  </p:stCondLst>
                                  <p:childTnLst>
                                    <p:set>
                                      <p:cBhvr>
                                        <p:cTn id="82" dur="1" fill="hold">
                                          <p:stCondLst>
                                            <p:cond delay="0"/>
                                          </p:stCondLst>
                                        </p:cTn>
                                        <p:tgtEl>
                                          <p:spTgt spid="14"/>
                                        </p:tgtEl>
                                        <p:attrNameLst>
                                          <p:attrName>style.visibility</p:attrName>
                                        </p:attrNameLst>
                                      </p:cBhvr>
                                      <p:to>
                                        <p:strVal val="visible"/>
                                      </p:to>
                                    </p:set>
                                    <p:anim calcmode="lin" valueType="num">
                                      <p:cBhvr additive="base">
                                        <p:cTn id="83" dur="500" fill="hold"/>
                                        <p:tgtEl>
                                          <p:spTgt spid="14"/>
                                        </p:tgtEl>
                                        <p:attrNameLst>
                                          <p:attrName>ppt_x</p:attrName>
                                        </p:attrNameLst>
                                      </p:cBhvr>
                                      <p:tavLst>
                                        <p:tav tm="0">
                                          <p:val>
                                            <p:strVal val="#ppt_x"/>
                                          </p:val>
                                        </p:tav>
                                        <p:tav tm="100000">
                                          <p:val>
                                            <p:strVal val="#ppt_x"/>
                                          </p:val>
                                        </p:tav>
                                      </p:tavLst>
                                    </p:anim>
                                    <p:anim calcmode="lin" valueType="num">
                                      <p:cBhvr additive="base">
                                        <p:cTn id="84" dur="500" fill="hold"/>
                                        <p:tgtEl>
                                          <p:spTgt spid="14"/>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52"/>
                                        </p:tgtEl>
                                        <p:attrNameLst>
                                          <p:attrName>style.visibility</p:attrName>
                                        </p:attrNameLst>
                                      </p:cBhvr>
                                      <p:to>
                                        <p:strVal val="visible"/>
                                      </p:to>
                                    </p:set>
                                    <p:anim calcmode="lin" valueType="num">
                                      <p:cBhvr additive="base">
                                        <p:cTn id="87" dur="500" fill="hold"/>
                                        <p:tgtEl>
                                          <p:spTgt spid="52"/>
                                        </p:tgtEl>
                                        <p:attrNameLst>
                                          <p:attrName>ppt_x</p:attrName>
                                        </p:attrNameLst>
                                      </p:cBhvr>
                                      <p:tavLst>
                                        <p:tav tm="0">
                                          <p:val>
                                            <p:strVal val="#ppt_x"/>
                                          </p:val>
                                        </p:tav>
                                        <p:tav tm="100000">
                                          <p:val>
                                            <p:strVal val="#ppt_x"/>
                                          </p:val>
                                        </p:tav>
                                      </p:tavLst>
                                    </p:anim>
                                    <p:anim calcmode="lin" valueType="num">
                                      <p:cBhvr additive="base">
                                        <p:cTn id="88" dur="500" fill="hold"/>
                                        <p:tgtEl>
                                          <p:spTgt spid="52"/>
                                        </p:tgtEl>
                                        <p:attrNameLst>
                                          <p:attrName>ppt_y</p:attrName>
                                        </p:attrNameLst>
                                      </p:cBhvr>
                                      <p:tavLst>
                                        <p:tav tm="0">
                                          <p:val>
                                            <p:strVal val="1+#ppt_h/2"/>
                                          </p:val>
                                        </p:tav>
                                        <p:tav tm="100000">
                                          <p:val>
                                            <p:strVal val="#ppt_y"/>
                                          </p:val>
                                        </p:tav>
                                      </p:tavLst>
                                    </p:anim>
                                  </p:childTnLst>
                                </p:cTn>
                              </p:par>
                            </p:childTnLst>
                          </p:cTn>
                        </p:par>
                        <p:par>
                          <p:cTn id="89" fill="hold">
                            <p:stCondLst>
                              <p:cond delay="2500"/>
                            </p:stCondLst>
                            <p:childTnLst>
                              <p:par>
                                <p:cTn id="90" presetID="22" presetClass="entr" presetSubtype="8" fill="hold" grpId="0" nodeType="afterEffect">
                                  <p:stCondLst>
                                    <p:cond delay="0"/>
                                  </p:stCondLst>
                                  <p:childTnLst>
                                    <p:set>
                                      <p:cBhvr>
                                        <p:cTn id="91" dur="1" fill="hold">
                                          <p:stCondLst>
                                            <p:cond delay="0"/>
                                          </p:stCondLst>
                                        </p:cTn>
                                        <p:tgtEl>
                                          <p:spTgt spid="54"/>
                                        </p:tgtEl>
                                        <p:attrNameLst>
                                          <p:attrName>style.visibility</p:attrName>
                                        </p:attrNameLst>
                                      </p:cBhvr>
                                      <p:to>
                                        <p:strVal val="visible"/>
                                      </p:to>
                                    </p:set>
                                    <p:animEffect transition="in" filter="wipe(left)">
                                      <p:cBhvr>
                                        <p:cTn id="92" dur="500"/>
                                        <p:tgtEl>
                                          <p:spTgt spid="54"/>
                                        </p:tgtEl>
                                      </p:cBhvr>
                                    </p:animEffect>
                                  </p:childTnLst>
                                </p:cTn>
                              </p:par>
                            </p:childTnLst>
                          </p:cTn>
                        </p:par>
                        <p:par>
                          <p:cTn id="93" fill="hold">
                            <p:stCondLst>
                              <p:cond delay="3000"/>
                            </p:stCondLst>
                            <p:childTnLst>
                              <p:par>
                                <p:cTn id="94" presetID="10" presetClass="entr" presetSubtype="0" fill="hold" grpId="0" nodeType="afterEffect">
                                  <p:stCondLst>
                                    <p:cond delay="0"/>
                                  </p:stCondLst>
                                  <p:childTnLst>
                                    <p:set>
                                      <p:cBhvr>
                                        <p:cTn id="95" dur="1" fill="hold">
                                          <p:stCondLst>
                                            <p:cond delay="0"/>
                                          </p:stCondLst>
                                        </p:cTn>
                                        <p:tgtEl>
                                          <p:spTgt spid="55"/>
                                        </p:tgtEl>
                                        <p:attrNameLst>
                                          <p:attrName>style.visibility</p:attrName>
                                        </p:attrNameLst>
                                      </p:cBhvr>
                                      <p:to>
                                        <p:strVal val="visible"/>
                                      </p:to>
                                    </p:set>
                                    <p:animEffect transition="in" filter="fade">
                                      <p:cBhvr>
                                        <p:cTn id="96" dur="500"/>
                                        <p:tgtEl>
                                          <p:spTgt spid="55"/>
                                        </p:tgtEl>
                                      </p:cBhvr>
                                    </p:animEffect>
                                  </p:childTnLst>
                                </p:cTn>
                              </p:par>
                            </p:childTnLst>
                          </p:cTn>
                        </p:par>
                        <p:par>
                          <p:cTn id="97" fill="hold">
                            <p:stCondLst>
                              <p:cond delay="3500"/>
                            </p:stCondLst>
                            <p:childTnLst>
                              <p:par>
                                <p:cTn id="98" presetID="22" presetClass="entr" presetSubtype="8" fill="hold" grpId="0" nodeType="afterEffect">
                                  <p:stCondLst>
                                    <p:cond delay="0"/>
                                  </p:stCondLst>
                                  <p:childTnLst>
                                    <p:set>
                                      <p:cBhvr>
                                        <p:cTn id="99" dur="1" fill="hold">
                                          <p:stCondLst>
                                            <p:cond delay="0"/>
                                          </p:stCondLst>
                                        </p:cTn>
                                        <p:tgtEl>
                                          <p:spTgt spid="56"/>
                                        </p:tgtEl>
                                        <p:attrNameLst>
                                          <p:attrName>style.visibility</p:attrName>
                                        </p:attrNameLst>
                                      </p:cBhvr>
                                      <p:to>
                                        <p:strVal val="visible"/>
                                      </p:to>
                                    </p:set>
                                    <p:animEffect transition="in" filter="wipe(left)">
                                      <p:cBhvr>
                                        <p:cTn id="100" dur="500"/>
                                        <p:tgtEl>
                                          <p:spTgt spid="56"/>
                                        </p:tgtEl>
                                      </p:cBhvr>
                                    </p:animEffect>
                                  </p:childTnLst>
                                </p:cTn>
                              </p:par>
                            </p:childTnLst>
                          </p:cTn>
                        </p:par>
                        <p:par>
                          <p:cTn id="101" fill="hold">
                            <p:stCondLst>
                              <p:cond delay="4000"/>
                            </p:stCondLst>
                            <p:childTnLst>
                              <p:par>
                                <p:cTn id="102" presetID="22" presetClass="entr" presetSubtype="8" fill="hold" grpId="0" nodeType="afterEffect">
                                  <p:stCondLst>
                                    <p:cond delay="0"/>
                                  </p:stCondLst>
                                  <p:childTnLst>
                                    <p:set>
                                      <p:cBhvr>
                                        <p:cTn id="103" dur="1" fill="hold">
                                          <p:stCondLst>
                                            <p:cond delay="0"/>
                                          </p:stCondLst>
                                        </p:cTn>
                                        <p:tgtEl>
                                          <p:spTgt spid="57"/>
                                        </p:tgtEl>
                                        <p:attrNameLst>
                                          <p:attrName>style.visibility</p:attrName>
                                        </p:attrNameLst>
                                      </p:cBhvr>
                                      <p:to>
                                        <p:strVal val="visible"/>
                                      </p:to>
                                    </p:set>
                                    <p:animEffect transition="in" filter="wipe(left)">
                                      <p:cBhvr>
                                        <p:cTn id="104" dur="500"/>
                                        <p:tgtEl>
                                          <p:spTgt spid="57"/>
                                        </p:tgtEl>
                                      </p:cBhvr>
                                    </p:animEffect>
                                  </p:childTnLst>
                                </p:cTn>
                              </p:par>
                            </p:childTnLst>
                          </p:cTn>
                        </p:par>
                        <p:par>
                          <p:cTn id="105" fill="hold">
                            <p:stCondLst>
                              <p:cond delay="4500"/>
                            </p:stCondLst>
                            <p:childTnLst>
                              <p:par>
                                <p:cTn id="106" presetID="22" presetClass="entr" presetSubtype="8" fill="hold" grpId="0" nodeType="afterEffect">
                                  <p:stCondLst>
                                    <p:cond delay="0"/>
                                  </p:stCondLst>
                                  <p:childTnLst>
                                    <p:set>
                                      <p:cBhvr>
                                        <p:cTn id="107" dur="1" fill="hold">
                                          <p:stCondLst>
                                            <p:cond delay="0"/>
                                          </p:stCondLst>
                                        </p:cTn>
                                        <p:tgtEl>
                                          <p:spTgt spid="58"/>
                                        </p:tgtEl>
                                        <p:attrNameLst>
                                          <p:attrName>style.visibility</p:attrName>
                                        </p:attrNameLst>
                                      </p:cBhvr>
                                      <p:to>
                                        <p:strVal val="visible"/>
                                      </p:to>
                                    </p:set>
                                    <p:animEffect transition="in" filter="wipe(left)">
                                      <p:cBhvr>
                                        <p:cTn id="108" dur="500"/>
                                        <p:tgtEl>
                                          <p:spTgt spid="58"/>
                                        </p:tgtEl>
                                      </p:cBhvr>
                                    </p:animEffect>
                                  </p:childTnLst>
                                </p:cTn>
                              </p:par>
                            </p:childTnLst>
                          </p:cTn>
                        </p:par>
                        <p:par>
                          <p:cTn id="109" fill="hold">
                            <p:stCondLst>
                              <p:cond delay="5000"/>
                            </p:stCondLst>
                            <p:childTnLst>
                              <p:par>
                                <p:cTn id="110" presetID="10" presetClass="entr" presetSubtype="0" fill="hold" nodeType="after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childTnLst>
                          </p:cTn>
                        </p:par>
                        <p:par>
                          <p:cTn id="113" fill="hold">
                            <p:stCondLst>
                              <p:cond delay="5500"/>
                            </p:stCondLst>
                            <p:childTnLst>
                              <p:par>
                                <p:cTn id="114" presetID="22" presetClass="entr" presetSubtype="8" fill="hold" grpId="0" nodeType="afterEffect">
                                  <p:stCondLst>
                                    <p:cond delay="0"/>
                                  </p:stCondLst>
                                  <p:childTnLst>
                                    <p:set>
                                      <p:cBhvr>
                                        <p:cTn id="115" dur="1" fill="hold">
                                          <p:stCondLst>
                                            <p:cond delay="0"/>
                                          </p:stCondLst>
                                        </p:cTn>
                                        <p:tgtEl>
                                          <p:spTgt spid="63"/>
                                        </p:tgtEl>
                                        <p:attrNameLst>
                                          <p:attrName>style.visibility</p:attrName>
                                        </p:attrNameLst>
                                      </p:cBhvr>
                                      <p:to>
                                        <p:strVal val="visible"/>
                                      </p:to>
                                    </p:set>
                                    <p:animEffect transition="in" filter="wipe(left)">
                                      <p:cBhvr>
                                        <p:cTn id="116" dur="500"/>
                                        <p:tgtEl>
                                          <p:spTgt spid="63"/>
                                        </p:tgtEl>
                                      </p:cBhvr>
                                    </p:animEffect>
                                  </p:childTnLst>
                                </p:cTn>
                              </p:par>
                            </p:childTnLst>
                          </p:cTn>
                        </p:par>
                        <p:par>
                          <p:cTn id="117" fill="hold">
                            <p:stCondLst>
                              <p:cond delay="6000"/>
                            </p:stCondLst>
                            <p:childTnLst>
                              <p:par>
                                <p:cTn id="118" presetID="22" presetClass="entr" presetSubtype="8" fill="hold" grpId="0" nodeType="afterEffect">
                                  <p:stCondLst>
                                    <p:cond delay="0"/>
                                  </p:stCondLst>
                                  <p:childTnLst>
                                    <p:set>
                                      <p:cBhvr>
                                        <p:cTn id="119" dur="1" fill="hold">
                                          <p:stCondLst>
                                            <p:cond delay="0"/>
                                          </p:stCondLst>
                                        </p:cTn>
                                        <p:tgtEl>
                                          <p:spTgt spid="64"/>
                                        </p:tgtEl>
                                        <p:attrNameLst>
                                          <p:attrName>style.visibility</p:attrName>
                                        </p:attrNameLst>
                                      </p:cBhvr>
                                      <p:to>
                                        <p:strVal val="visible"/>
                                      </p:to>
                                    </p:set>
                                    <p:animEffect transition="in" filter="wipe(left)">
                                      <p:cBhvr>
                                        <p:cTn id="120" dur="500"/>
                                        <p:tgtEl>
                                          <p:spTgt spid="64"/>
                                        </p:tgtEl>
                                      </p:cBhvr>
                                    </p:animEffect>
                                  </p:childTnLst>
                                </p:cTn>
                              </p:par>
                            </p:childTnLst>
                          </p:cTn>
                        </p:par>
                        <p:par>
                          <p:cTn id="121" fill="hold">
                            <p:stCondLst>
                              <p:cond delay="6500"/>
                            </p:stCondLst>
                            <p:childTnLst>
                              <p:par>
                                <p:cTn id="122" presetID="22" presetClass="entr" presetSubtype="8" fill="hold" nodeType="afterEffect">
                                  <p:stCondLst>
                                    <p:cond delay="0"/>
                                  </p:stCondLst>
                                  <p:childTnLst>
                                    <p:set>
                                      <p:cBhvr>
                                        <p:cTn id="123" dur="1" fill="hold">
                                          <p:stCondLst>
                                            <p:cond delay="0"/>
                                          </p:stCondLst>
                                        </p:cTn>
                                        <p:tgtEl>
                                          <p:spTgt spid="59"/>
                                        </p:tgtEl>
                                        <p:attrNameLst>
                                          <p:attrName>style.visibility</p:attrName>
                                        </p:attrNameLst>
                                      </p:cBhvr>
                                      <p:to>
                                        <p:strVal val="visible"/>
                                      </p:to>
                                    </p:set>
                                    <p:animEffect transition="in" filter="wipe(left)">
                                      <p:cBhvr>
                                        <p:cTn id="124" dur="500"/>
                                        <p:tgtEl>
                                          <p:spTgt spid="59"/>
                                        </p:tgtEl>
                                      </p:cBhvr>
                                    </p:animEffect>
                                  </p:childTnLst>
                                </p:cTn>
                              </p:par>
                            </p:childTnLst>
                          </p:cTn>
                        </p:par>
                        <p:par>
                          <p:cTn id="125" fill="hold">
                            <p:stCondLst>
                              <p:cond delay="7000"/>
                            </p:stCondLst>
                            <p:childTnLst>
                              <p:par>
                                <p:cTn id="126" presetID="22" presetClass="entr" presetSubtype="8" fill="hold" grpId="0" nodeType="afterEffect">
                                  <p:stCondLst>
                                    <p:cond delay="0"/>
                                  </p:stCondLst>
                                  <p:childTnLst>
                                    <p:set>
                                      <p:cBhvr>
                                        <p:cTn id="127" dur="1" fill="hold">
                                          <p:stCondLst>
                                            <p:cond delay="0"/>
                                          </p:stCondLst>
                                        </p:cTn>
                                        <p:tgtEl>
                                          <p:spTgt spid="2"/>
                                        </p:tgtEl>
                                        <p:attrNameLst>
                                          <p:attrName>style.visibility</p:attrName>
                                        </p:attrNameLst>
                                      </p:cBhvr>
                                      <p:to>
                                        <p:strVal val="visible"/>
                                      </p:to>
                                    </p:set>
                                    <p:animEffect transition="in" filter="wipe(left)">
                                      <p:cBhvr>
                                        <p:cTn id="1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P spid="49" grpId="0"/>
      <p:bldP spid="50" grpId="0"/>
      <p:bldP spid="51" grpId="0"/>
      <p:bldP spid="52" grpId="0"/>
      <p:bldP spid="53" grpId="0"/>
      <p:bldP spid="54" grpId="0"/>
      <p:bldP spid="55" grpId="0"/>
      <p:bldP spid="56" grpId="0"/>
      <p:bldP spid="57" grpId="0"/>
      <p:bldP spid="58" grpId="0"/>
      <p:bldP spid="63" grpId="0"/>
      <p:bldP spid="64" grpId="0"/>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3"/>
                </a:solidFill>
                <a:latin typeface="Arial" panose="020B0604020202020204" pitchFamily="34" charset="0"/>
                <a:ea typeface="微软雅黑" panose="020B0503020204020204" pitchFamily="34" charset="-122"/>
                <a:sym typeface="Arial" panose="020B0604020202020204" pitchFamily="34" charset="0"/>
              </a:rPr>
              <a:t>08</a:t>
            </a:r>
          </a:p>
        </p:txBody>
      </p:sp>
      <p:sp>
        <p:nvSpPr>
          <p:cNvPr id="6152" name="椭圆 3088"/>
          <p:cNvSpPr>
            <a:spLocks noChangeArrowheads="1"/>
          </p:cNvSpPr>
          <p:nvPr/>
        </p:nvSpPr>
        <p:spPr bwMode="auto">
          <a:xfrm>
            <a:off x="1626429" y="4325081"/>
            <a:ext cx="169655" cy="169655"/>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3"/>
                </a:solidFill>
                <a:latin typeface="Arial" panose="020B0604020202020204" pitchFamily="34" charset="0"/>
                <a:ea typeface="微软雅黑" panose="020B0503020204020204" pitchFamily="34" charset="-122"/>
                <a:sym typeface="Arial" panose="020B0604020202020204" pitchFamily="34" charset="0"/>
              </a:rPr>
              <a:t>沟通管理计划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sz="12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开发者与客户的沟通、开发者内部的沟通</a:t>
            </a:r>
          </a:p>
        </p:txBody>
      </p:sp>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0"/>
          <p:cNvSpPr txBox="1"/>
          <p:nvPr/>
        </p:nvSpPr>
        <p:spPr>
          <a:xfrm>
            <a:off x="1005270" y="4952652"/>
            <a:ext cx="5301650" cy="1846580"/>
          </a:xfrm>
          <a:prstGeom prst="rect">
            <a:avLst/>
          </a:prstGeom>
        </p:spPr>
        <p:txBody>
          <a:bodyPr vert="horz" wrap="square" lIns="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indent="508000" algn="l">
              <a:lnSpc>
                <a:spcPct val="100000"/>
              </a:lnSpc>
              <a:extLst>
                <a:ext uri="{35155182-B16C-46BC-9424-99874614C6A1}">
                  <wpsdc:indentchars xmlns="" xmlns:wpsdc="http://www.wps.cn/officeDocument/2017/drawingmlCustomData" val="200" checksum="282533468"/>
                </a:ext>
              </a:extLst>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在此系统中，客户为杨枨、侯宏仑老师和选出的学生代表，与客户的沟通计划为进行至少两次的谈话，谈话的时间与地点可以通过课后的休息时间的面谈、电子邮件或者电话短信来确定。其他沟通途径可以通过电子邮件与短信电话来进行。</a:t>
            </a:r>
          </a:p>
        </p:txBody>
      </p:sp>
      <p:sp>
        <p:nvSpPr>
          <p:cNvPr id="24" name="Title 20"/>
          <p:cNvSpPr txBox="1"/>
          <p:nvPr/>
        </p:nvSpPr>
        <p:spPr>
          <a:xfrm>
            <a:off x="6531312" y="4952333"/>
            <a:ext cx="5510093" cy="1538605"/>
          </a:xfrm>
          <a:prstGeom prst="rect">
            <a:avLst/>
          </a:prstGeom>
        </p:spPr>
        <p:txBody>
          <a:bodyPr vert="horz" wrap="square" lIns="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indent="508000" algn="l">
              <a:lnSpc>
                <a:spcPct val="100000"/>
              </a:lnSpc>
              <a:extLst>
                <a:ext uri="{35155182-B16C-46BC-9424-99874614C6A1}">
                  <wpsdc:indentchars xmlns="" xmlns:wpsdc="http://www.wps.cn/officeDocument/2017/drawingmlCustomData" val="200" checksum="282533468"/>
                </a:ext>
              </a:extLst>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开发者内部的沟通可以通过线下开会议、qq联系、微信联系、电话联系、短信联系、邮件联系、通过github进行资源共享来进行。</a:t>
            </a:r>
          </a:p>
          <a:p>
            <a:pPr indent="508000" algn="l">
              <a:lnSpc>
                <a:spcPct val="100000"/>
              </a:lnSpc>
              <a:extLst>
                <a:ext uri="{35155182-B16C-46BC-9424-99874614C6A1}">
                  <wpsdc:indentchars xmlns="" xmlns:wpsdc="http://www.wps.cn/officeDocument/2017/drawingmlCustomData" val="200" checksum="282533468"/>
                </a:ext>
              </a:extLst>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线下会议一周两次，并保留相应的会议录音，进行会议。</a:t>
            </a:r>
          </a:p>
        </p:txBody>
      </p:sp>
      <p:sp>
        <p:nvSpPr>
          <p:cNvPr id="28" name="Rectangle 27"/>
          <p:cNvSpPr/>
          <p:nvPr/>
        </p:nvSpPr>
        <p:spPr>
          <a:xfrm>
            <a:off x="1005272" y="4151226"/>
            <a:ext cx="5301647" cy="72108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nSpc>
                <a:spcPct val="150000"/>
              </a:lnSpc>
            </a:pPr>
            <a:endParaRPr lang="en-US" sz="1475"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29"/>
          <p:cNvSpPr/>
          <p:nvPr/>
        </p:nvSpPr>
        <p:spPr>
          <a:xfrm>
            <a:off x="6531311" y="4151226"/>
            <a:ext cx="5301647" cy="721080"/>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TextBox 2"/>
          <p:cNvSpPr txBox="1"/>
          <p:nvPr/>
        </p:nvSpPr>
        <p:spPr>
          <a:xfrm>
            <a:off x="1829058" y="4494614"/>
            <a:ext cx="3302303" cy="323850"/>
          </a:xfrm>
          <a:prstGeom prst="rect">
            <a:avLst/>
          </a:prstGeom>
          <a:noFill/>
        </p:spPr>
        <p:txBody>
          <a:bodyPr vert="horz" wrap="square" lIns="0" tIns="0" rIns="0" bIns="0" rtlCol="0">
            <a:spAutoFit/>
          </a:bodyPr>
          <a:lstStyle/>
          <a:p>
            <a:pPr algn="ctr"/>
            <a:r>
              <a:rPr lang="zh-CN" sz="211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开发者与客户的沟通计划</a:t>
            </a:r>
          </a:p>
        </p:txBody>
      </p:sp>
      <p:sp>
        <p:nvSpPr>
          <p:cNvPr id="32" name="TextBox 31"/>
          <p:cNvSpPr txBox="1"/>
          <p:nvPr/>
        </p:nvSpPr>
        <p:spPr>
          <a:xfrm>
            <a:off x="7530983" y="4494614"/>
            <a:ext cx="3302303" cy="323850"/>
          </a:xfrm>
          <a:prstGeom prst="rect">
            <a:avLst/>
          </a:prstGeom>
          <a:noFill/>
        </p:spPr>
        <p:txBody>
          <a:bodyPr vert="horz" wrap="square" lIns="0" tIns="0" rIns="0" bIns="0" rtlCol="0">
            <a:spAutoFit/>
          </a:bodyPr>
          <a:lstStyle/>
          <a:p>
            <a:pPr algn="ctr"/>
            <a:r>
              <a:rPr lang="zh-CN" altLang="en-US" sz="211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开发者内部沟通计划</a:t>
            </a:r>
          </a:p>
        </p:txBody>
      </p:sp>
      <p:pic>
        <p:nvPicPr>
          <p:cNvPr id="8" name="图片占位符 7" descr="C:\Users\佩强\Pictures\61R5DW5IN97O.jpg61R5DW5IN97O"/>
          <p:cNvPicPr>
            <a:picLocks noGrp="1" noChangeAspect="1"/>
          </p:cNvPicPr>
          <p:nvPr>
            <p:ph type="pic" sz="quarter" idx="13"/>
          </p:nvPr>
        </p:nvPicPr>
        <p:blipFill>
          <a:blip r:embed="rId3"/>
          <a:srcRect/>
          <a:stretch>
            <a:fillRect/>
          </a:stretch>
        </p:blipFill>
        <p:spPr>
          <a:xfrm>
            <a:off x="610235" y="1456055"/>
            <a:ext cx="5697220" cy="2952750"/>
          </a:xfrm>
        </p:spPr>
      </p:pic>
      <p:pic>
        <p:nvPicPr>
          <p:cNvPr id="7" name="图片占位符 6"/>
          <p:cNvPicPr>
            <a:picLocks noGrp="1" noChangeAspect="1"/>
          </p:cNvPicPr>
          <p:nvPr>
            <p:ph type="pic" sz="quarter" idx="14"/>
          </p:nvPr>
        </p:nvPicPr>
        <p:blipFill>
          <a:blip r:embed="rId4" cstate="print">
            <a:extLst>
              <a:ext uri="{28A0092B-C50C-407E-A947-70E740481C1C}">
                <a14:useLocalDpi xmlns:a14="http://schemas.microsoft.com/office/drawing/2010/main" val="0"/>
              </a:ext>
            </a:extLst>
          </a:blip>
          <a:srcRect/>
          <a:stretch>
            <a:fillRect/>
          </a:stretch>
        </p:blipFill>
        <p:spPr/>
      </p:pic>
      <p:sp>
        <p:nvSpPr>
          <p:cNvPr id="10"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需求工程计划</a:t>
            </a:r>
            <a:endParaRPr lang="zh-CN" sz="36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沟通管理计划</a:t>
            </a:r>
            <a:endParaRPr lang="zh-CN" altLang="en-US"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0-#ppt_w/2"/>
                                          </p:val>
                                        </p:tav>
                                        <p:tav tm="100000">
                                          <p:val>
                                            <p:strVal val="#ppt_x"/>
                                          </p:val>
                                        </p:tav>
                                      </p:tavLst>
                                    </p:anim>
                                    <p:anim calcmode="lin" valueType="num">
                                      <p:cBhvr additive="base">
                                        <p:cTn id="8" dur="500" fill="hold"/>
                                        <p:tgtEl>
                                          <p:spTgt spid="2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1+#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down)">
                                      <p:cBhvr>
                                        <p:cTn id="16" dur="500"/>
                                        <p:tgtEl>
                                          <p:spTgt spid="3"/>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down)">
                                      <p:cBhvr>
                                        <p:cTn id="20" dur="500"/>
                                        <p:tgtEl>
                                          <p:spTgt spid="32"/>
                                        </p:tgtEl>
                                      </p:cBhvr>
                                    </p:animEffect>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p:cTn id="24" dur="500" fill="hold"/>
                                        <p:tgtEl>
                                          <p:spTgt spid="22"/>
                                        </p:tgtEl>
                                        <p:attrNameLst>
                                          <p:attrName>ppt_w</p:attrName>
                                        </p:attrNameLst>
                                      </p:cBhvr>
                                      <p:tavLst>
                                        <p:tav tm="0">
                                          <p:val>
                                            <p:fltVal val="0"/>
                                          </p:val>
                                        </p:tav>
                                        <p:tav tm="100000">
                                          <p:val>
                                            <p:strVal val="#ppt_w"/>
                                          </p:val>
                                        </p:tav>
                                      </p:tavLst>
                                    </p:anim>
                                    <p:anim calcmode="lin" valueType="num">
                                      <p:cBhvr>
                                        <p:cTn id="25" dur="500" fill="hold"/>
                                        <p:tgtEl>
                                          <p:spTgt spid="22"/>
                                        </p:tgtEl>
                                        <p:attrNameLst>
                                          <p:attrName>ppt_h</p:attrName>
                                        </p:attrNameLst>
                                      </p:cBhvr>
                                      <p:tavLst>
                                        <p:tav tm="0">
                                          <p:val>
                                            <p:fltVal val="0"/>
                                          </p:val>
                                        </p:tav>
                                        <p:tav tm="100000">
                                          <p:val>
                                            <p:strVal val="#ppt_h"/>
                                          </p:val>
                                        </p:tav>
                                      </p:tavLst>
                                    </p:anim>
                                    <p:animEffect transition="in" filter="fade">
                                      <p:cBhvr>
                                        <p:cTn id="26" dur="500"/>
                                        <p:tgtEl>
                                          <p:spTgt spid="22"/>
                                        </p:tgtEl>
                                      </p:cBhvr>
                                    </p:animEffect>
                                  </p:childTnLst>
                                </p:cTn>
                              </p:par>
                            </p:childTnLst>
                          </p:cTn>
                        </p:par>
                        <p:par>
                          <p:cTn id="27" fill="hold">
                            <p:stCondLst>
                              <p:cond delay="2000"/>
                            </p:stCondLst>
                            <p:childTnLst>
                              <p:par>
                                <p:cTn id="28" presetID="53" presetClass="entr" presetSubtype="16"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 calcmode="lin" valueType="num">
                                      <p:cBhvr>
                                        <p:cTn id="30" dur="500" fill="hold"/>
                                        <p:tgtEl>
                                          <p:spTgt spid="24"/>
                                        </p:tgtEl>
                                        <p:attrNameLst>
                                          <p:attrName>ppt_w</p:attrName>
                                        </p:attrNameLst>
                                      </p:cBhvr>
                                      <p:tavLst>
                                        <p:tav tm="0">
                                          <p:val>
                                            <p:fltVal val="0"/>
                                          </p:val>
                                        </p:tav>
                                        <p:tav tm="100000">
                                          <p:val>
                                            <p:strVal val="#ppt_w"/>
                                          </p:val>
                                        </p:tav>
                                      </p:tavLst>
                                    </p:anim>
                                    <p:anim calcmode="lin" valueType="num">
                                      <p:cBhvr>
                                        <p:cTn id="31" dur="500" fill="hold"/>
                                        <p:tgtEl>
                                          <p:spTgt spid="24"/>
                                        </p:tgtEl>
                                        <p:attrNameLst>
                                          <p:attrName>ppt_h</p:attrName>
                                        </p:attrNameLst>
                                      </p:cBhvr>
                                      <p:tavLst>
                                        <p:tav tm="0">
                                          <p:val>
                                            <p:fltVal val="0"/>
                                          </p:val>
                                        </p:tav>
                                        <p:tav tm="100000">
                                          <p:val>
                                            <p:strVal val="#ppt_h"/>
                                          </p:val>
                                        </p:tav>
                                      </p:tavLst>
                                    </p:anim>
                                    <p:animEffect transition="in" filter="fade">
                                      <p:cBhvr>
                                        <p:cTn id="3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4" grpId="0"/>
      <p:bldP spid="28" grpId="0" bldLvl="0" animBg="1"/>
      <p:bldP spid="30" grpId="0" bldLvl="0" animBg="1"/>
      <p:bldP spid="3" grpId="0"/>
      <p:bldP spid="3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4"/>
                </a:solidFill>
                <a:latin typeface="Arial" panose="020B0604020202020204" pitchFamily="34" charset="0"/>
                <a:ea typeface="微软雅黑" panose="020B0503020204020204" pitchFamily="34" charset="-122"/>
                <a:sym typeface="Arial" panose="020B0604020202020204" pitchFamily="34" charset="0"/>
              </a:rPr>
              <a:t>09</a:t>
            </a:r>
          </a:p>
        </p:txBody>
      </p:sp>
      <p:sp>
        <p:nvSpPr>
          <p:cNvPr id="6152" name="椭圆 3088"/>
          <p:cNvSpPr>
            <a:spLocks noChangeArrowheads="1"/>
          </p:cNvSpPr>
          <p:nvPr/>
        </p:nvSpPr>
        <p:spPr bwMode="auto">
          <a:xfrm>
            <a:off x="1626429" y="4325081"/>
            <a:ext cx="169655" cy="169655"/>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4"/>
                </a:solidFill>
                <a:latin typeface="Arial" panose="020B0604020202020204" pitchFamily="34" charset="0"/>
                <a:ea typeface="微软雅黑" panose="020B0503020204020204" pitchFamily="34" charset="-122"/>
                <a:sym typeface="Arial" panose="020B0604020202020204" pitchFamily="34" charset="0"/>
              </a:rPr>
              <a:t>风险管理计划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风险的识别、分析、计划、跟踪、控制</a:t>
            </a: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6"/>
          <p:cNvSpPr txBox="1"/>
          <p:nvPr/>
        </p:nvSpPr>
        <p:spPr>
          <a:xfrm>
            <a:off x="1550188" y="1185472"/>
            <a:ext cx="9844728" cy="1107440"/>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nSpc>
                <a:spcPct val="120000"/>
              </a:lnSpc>
              <a:buNone/>
            </a:pPr>
            <a:r>
              <a:rPr lang="en-US" altLang="zh-CN" sz="200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项目风险管理计划就是制定风险识别、风险分析、风险减缓策略，确定风险管理的职责，为项目的风险管理提供行动纲领。是确定如何在项目中进行风险管理活动，以及制定项目风险管理计划的过程。</a:t>
            </a:r>
          </a:p>
        </p:txBody>
      </p:sp>
      <p:sp>
        <p:nvSpPr>
          <p:cNvPr id="3" name="Down Arrow 15"/>
          <p:cNvSpPr/>
          <p:nvPr/>
        </p:nvSpPr>
        <p:spPr>
          <a:xfrm>
            <a:off x="1612236" y="2635722"/>
            <a:ext cx="1527817" cy="3331839"/>
          </a:xfrm>
          <a:prstGeom prst="downArrow">
            <a:avLst>
              <a:gd name="adj1" fmla="val 100000"/>
              <a:gd name="adj2" fmla="val 52223"/>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Rectangle 87"/>
          <p:cNvSpPr/>
          <p:nvPr/>
        </p:nvSpPr>
        <p:spPr>
          <a:xfrm>
            <a:off x="1612236" y="2634787"/>
            <a:ext cx="1527817" cy="960055"/>
          </a:xfrm>
          <a:prstGeom prst="rect">
            <a:avLst/>
          </a:prstGeom>
          <a:solidFill>
            <a:schemeClr val="accent1">
              <a:lumMod val="75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Text Placeholder 4"/>
          <p:cNvSpPr txBox="1"/>
          <p:nvPr/>
        </p:nvSpPr>
        <p:spPr>
          <a:xfrm>
            <a:off x="1779337"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Font typeface="+mj-ea"/>
              <a:buNone/>
            </a:pPr>
            <a:r>
              <a:rPr lang="en-US" altLang="zh-CN"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a:t>
            </a:r>
          </a:p>
        </p:txBody>
      </p:sp>
      <p:sp>
        <p:nvSpPr>
          <p:cNvPr id="6" name="Text Placeholder 4"/>
          <p:cNvSpPr txBox="1"/>
          <p:nvPr/>
        </p:nvSpPr>
        <p:spPr>
          <a:xfrm>
            <a:off x="1811129"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风险识别</a:t>
            </a:r>
          </a:p>
        </p:txBody>
      </p:sp>
      <p:sp>
        <p:nvSpPr>
          <p:cNvPr id="8" name="Down Arrow 91"/>
          <p:cNvSpPr/>
          <p:nvPr/>
        </p:nvSpPr>
        <p:spPr>
          <a:xfrm>
            <a:off x="3252089" y="2635722"/>
            <a:ext cx="1527817" cy="3331839"/>
          </a:xfrm>
          <a:prstGeom prst="downArrow">
            <a:avLst>
              <a:gd name="adj1" fmla="val 100000"/>
              <a:gd name="adj2" fmla="val 52223"/>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Rectangle 92"/>
          <p:cNvSpPr/>
          <p:nvPr/>
        </p:nvSpPr>
        <p:spPr>
          <a:xfrm>
            <a:off x="3252089" y="2634787"/>
            <a:ext cx="1527817" cy="960055"/>
          </a:xfrm>
          <a:prstGeom prst="rect">
            <a:avLst/>
          </a:prstGeom>
          <a:solidFill>
            <a:schemeClr val="accent2">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Text Placeholder 4"/>
          <p:cNvSpPr txBox="1"/>
          <p:nvPr/>
        </p:nvSpPr>
        <p:spPr>
          <a:xfrm>
            <a:off x="3419192"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a:t>
            </a:r>
          </a:p>
        </p:txBody>
      </p:sp>
      <p:sp>
        <p:nvSpPr>
          <p:cNvPr id="11" name="Text Placeholder 4"/>
          <p:cNvSpPr txBox="1"/>
          <p:nvPr/>
        </p:nvSpPr>
        <p:spPr>
          <a:xfrm>
            <a:off x="3450981"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风险分析</a:t>
            </a:r>
          </a:p>
        </p:txBody>
      </p:sp>
      <p:sp>
        <p:nvSpPr>
          <p:cNvPr id="13" name="Down Arrow 96"/>
          <p:cNvSpPr/>
          <p:nvPr/>
        </p:nvSpPr>
        <p:spPr>
          <a:xfrm>
            <a:off x="4884096" y="2635722"/>
            <a:ext cx="1527817" cy="3331839"/>
          </a:xfrm>
          <a:prstGeom prst="downArrow">
            <a:avLst>
              <a:gd name="adj1" fmla="val 100000"/>
              <a:gd name="adj2" fmla="val 52223"/>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ectangle 97"/>
          <p:cNvSpPr/>
          <p:nvPr/>
        </p:nvSpPr>
        <p:spPr>
          <a:xfrm>
            <a:off x="4884096" y="2634787"/>
            <a:ext cx="1527817" cy="960055"/>
          </a:xfrm>
          <a:prstGeom prst="rect">
            <a:avLst/>
          </a:prstGeom>
          <a:solidFill>
            <a:schemeClr val="accent3">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 Placeholder 4"/>
          <p:cNvSpPr txBox="1"/>
          <p:nvPr/>
        </p:nvSpPr>
        <p:spPr>
          <a:xfrm>
            <a:off x="5051198"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a:t>
            </a:r>
          </a:p>
        </p:txBody>
      </p:sp>
      <p:sp>
        <p:nvSpPr>
          <p:cNvPr id="16" name="Text Placeholder 4"/>
          <p:cNvSpPr txBox="1"/>
          <p:nvPr/>
        </p:nvSpPr>
        <p:spPr>
          <a:xfrm>
            <a:off x="4975860" y="4079875"/>
            <a:ext cx="1358900" cy="368935"/>
          </a:xfrm>
          <a:prstGeom prst="rect">
            <a:avLst/>
          </a:prstGeom>
        </p:spPr>
        <p:txBody>
          <a:bodyPr wrap="square"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风险子计划</a:t>
            </a:r>
          </a:p>
        </p:txBody>
      </p:sp>
      <p:sp>
        <p:nvSpPr>
          <p:cNvPr id="18" name="Down Arrow 101"/>
          <p:cNvSpPr/>
          <p:nvPr/>
        </p:nvSpPr>
        <p:spPr>
          <a:xfrm>
            <a:off x="6531795" y="2635722"/>
            <a:ext cx="1527817" cy="3331839"/>
          </a:xfrm>
          <a:prstGeom prst="downArrow">
            <a:avLst>
              <a:gd name="adj1" fmla="val 100000"/>
              <a:gd name="adj2" fmla="val 52223"/>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Rectangle 102"/>
          <p:cNvSpPr/>
          <p:nvPr/>
        </p:nvSpPr>
        <p:spPr>
          <a:xfrm>
            <a:off x="6531795" y="2634787"/>
            <a:ext cx="1527817" cy="960055"/>
          </a:xfrm>
          <a:prstGeom prst="rect">
            <a:avLst/>
          </a:prstGeom>
          <a:solidFill>
            <a:schemeClr val="accent4">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Text Placeholder 4"/>
          <p:cNvSpPr txBox="1"/>
          <p:nvPr/>
        </p:nvSpPr>
        <p:spPr>
          <a:xfrm>
            <a:off x="6698897"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4</a:t>
            </a:r>
          </a:p>
        </p:txBody>
      </p:sp>
      <p:sp>
        <p:nvSpPr>
          <p:cNvPr id="21" name="Text Placeholder 4"/>
          <p:cNvSpPr txBox="1"/>
          <p:nvPr/>
        </p:nvSpPr>
        <p:spPr>
          <a:xfrm>
            <a:off x="6730687"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风险跟踪</a:t>
            </a:r>
          </a:p>
        </p:txBody>
      </p:sp>
      <p:sp>
        <p:nvSpPr>
          <p:cNvPr id="23" name="Down Arrow 106"/>
          <p:cNvSpPr/>
          <p:nvPr/>
        </p:nvSpPr>
        <p:spPr>
          <a:xfrm>
            <a:off x="8179494" y="2635722"/>
            <a:ext cx="1527817" cy="3331839"/>
          </a:xfrm>
          <a:prstGeom prst="downArrow">
            <a:avLst>
              <a:gd name="adj1" fmla="val 100000"/>
              <a:gd name="adj2" fmla="val 52223"/>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Rectangle 107"/>
          <p:cNvSpPr/>
          <p:nvPr/>
        </p:nvSpPr>
        <p:spPr>
          <a:xfrm>
            <a:off x="8179494" y="2634787"/>
            <a:ext cx="1527817" cy="960055"/>
          </a:xfrm>
          <a:prstGeom prst="rect">
            <a:avLst/>
          </a:prstGeom>
          <a:solidFill>
            <a:schemeClr val="accent5">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Text Placeholder 4"/>
          <p:cNvSpPr txBox="1"/>
          <p:nvPr/>
        </p:nvSpPr>
        <p:spPr>
          <a:xfrm>
            <a:off x="8346597"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5</a:t>
            </a:r>
          </a:p>
        </p:txBody>
      </p:sp>
      <p:sp>
        <p:nvSpPr>
          <p:cNvPr id="26" name="Text Placeholder 4"/>
          <p:cNvSpPr txBox="1"/>
          <p:nvPr/>
        </p:nvSpPr>
        <p:spPr>
          <a:xfrm>
            <a:off x="8378385"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风险控制</a:t>
            </a:r>
          </a:p>
        </p:txBody>
      </p:sp>
      <p:sp>
        <p:nvSpPr>
          <p:cNvPr id="28" name="Down Arrow 111"/>
          <p:cNvSpPr/>
          <p:nvPr/>
        </p:nvSpPr>
        <p:spPr>
          <a:xfrm>
            <a:off x="9835039" y="2635722"/>
            <a:ext cx="1527817" cy="3331839"/>
          </a:xfrm>
          <a:prstGeom prst="downArrow">
            <a:avLst>
              <a:gd name="adj1" fmla="val 100000"/>
              <a:gd name="adj2" fmla="val 52223"/>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Rectangle 112"/>
          <p:cNvSpPr/>
          <p:nvPr/>
        </p:nvSpPr>
        <p:spPr>
          <a:xfrm>
            <a:off x="9835039" y="2634787"/>
            <a:ext cx="1527817" cy="960055"/>
          </a:xfrm>
          <a:prstGeom prst="rect">
            <a:avLst/>
          </a:prstGeom>
          <a:solidFill>
            <a:schemeClr val="accent6">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Text Placeholder 4"/>
          <p:cNvSpPr txBox="1"/>
          <p:nvPr/>
        </p:nvSpPr>
        <p:spPr>
          <a:xfrm>
            <a:off x="10002140"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6</a:t>
            </a:r>
          </a:p>
        </p:txBody>
      </p:sp>
      <p:sp>
        <p:nvSpPr>
          <p:cNvPr id="31" name="Text Placeholder 4"/>
          <p:cNvSpPr txBox="1"/>
          <p:nvPr/>
        </p:nvSpPr>
        <p:spPr>
          <a:xfrm>
            <a:off x="10033933" y="3721302"/>
            <a:ext cx="1156305" cy="1477010"/>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详情参见需求工程计划</a:t>
            </a:r>
            <a:r>
              <a:rPr lang="en-US" alt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风险管理计划</a:t>
            </a:r>
          </a:p>
        </p:txBody>
      </p:sp>
      <p:sp>
        <p:nvSpPr>
          <p:cNvPr id="33"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风险管理计划</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500" fill="hold"/>
                                        <p:tgtEl>
                                          <p:spTgt spid="4"/>
                                        </p:tgtEl>
                                        <p:attrNameLst>
                                          <p:attrName>ppt_w</p:attrName>
                                        </p:attrNameLst>
                                      </p:cBhvr>
                                      <p:tavLst>
                                        <p:tav tm="0">
                                          <p:val>
                                            <p:fltVal val="0"/>
                                          </p:val>
                                        </p:tav>
                                        <p:tav tm="100000">
                                          <p:val>
                                            <p:strVal val="#ppt_w"/>
                                          </p:val>
                                        </p:tav>
                                      </p:tavLst>
                                    </p:anim>
                                    <p:anim calcmode="lin" valueType="num">
                                      <p:cBhvr>
                                        <p:cTn id="17" dur="500" fill="hold"/>
                                        <p:tgtEl>
                                          <p:spTgt spid="4"/>
                                        </p:tgtEl>
                                        <p:attrNameLst>
                                          <p:attrName>ppt_h</p:attrName>
                                        </p:attrNameLst>
                                      </p:cBhvr>
                                      <p:tavLst>
                                        <p:tav tm="0">
                                          <p:val>
                                            <p:fltVal val="0"/>
                                          </p:val>
                                        </p:tav>
                                        <p:tav tm="100000">
                                          <p:val>
                                            <p:strVal val="#ppt_h"/>
                                          </p:val>
                                        </p:tav>
                                      </p:tavLst>
                                    </p:anim>
                                    <p:animEffect transition="in" filter="fade">
                                      <p:cBhvr>
                                        <p:cTn id="18" dur="500"/>
                                        <p:tgtEl>
                                          <p:spTgt spid="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p:cTn id="26" dur="500" fill="hold"/>
                                        <p:tgtEl>
                                          <p:spTgt spid="6"/>
                                        </p:tgtEl>
                                        <p:attrNameLst>
                                          <p:attrName>ppt_w</p:attrName>
                                        </p:attrNameLst>
                                      </p:cBhvr>
                                      <p:tavLst>
                                        <p:tav tm="0">
                                          <p:val>
                                            <p:fltVal val="0"/>
                                          </p:val>
                                        </p:tav>
                                        <p:tav tm="100000">
                                          <p:val>
                                            <p:strVal val="#ppt_w"/>
                                          </p:val>
                                        </p:tav>
                                      </p:tavLst>
                                    </p:anim>
                                    <p:anim calcmode="lin" valueType="num">
                                      <p:cBhvr>
                                        <p:cTn id="27" dur="500" fill="hold"/>
                                        <p:tgtEl>
                                          <p:spTgt spid="6"/>
                                        </p:tgtEl>
                                        <p:attrNameLst>
                                          <p:attrName>ppt_h</p:attrName>
                                        </p:attrNameLst>
                                      </p:cBhvr>
                                      <p:tavLst>
                                        <p:tav tm="0">
                                          <p:val>
                                            <p:fltVal val="0"/>
                                          </p:val>
                                        </p:tav>
                                        <p:tav tm="100000">
                                          <p:val>
                                            <p:strVal val="#ppt_h"/>
                                          </p:val>
                                        </p:tav>
                                      </p:tavLst>
                                    </p:anim>
                                    <p:animEffect transition="in" filter="fade">
                                      <p:cBhvr>
                                        <p:cTn id="28" dur="500"/>
                                        <p:tgtEl>
                                          <p:spTgt spid="6"/>
                                        </p:tgtEl>
                                      </p:cBhvr>
                                    </p:animEffect>
                                  </p:childTnLst>
                                </p:cTn>
                              </p:par>
                            </p:childTnLst>
                          </p:cTn>
                        </p:par>
                        <p:par>
                          <p:cTn id="29" fill="hold">
                            <p:stCondLst>
                              <p:cond delay="1000"/>
                            </p:stCondLst>
                            <p:childTnLst>
                              <p:par>
                                <p:cTn id="30" presetID="53" presetClass="entr" presetSubtype="16"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p:cTn id="42" dur="500" fill="hold"/>
                                        <p:tgtEl>
                                          <p:spTgt spid="10"/>
                                        </p:tgtEl>
                                        <p:attrNameLst>
                                          <p:attrName>ppt_w</p:attrName>
                                        </p:attrNameLst>
                                      </p:cBhvr>
                                      <p:tavLst>
                                        <p:tav tm="0">
                                          <p:val>
                                            <p:fltVal val="0"/>
                                          </p:val>
                                        </p:tav>
                                        <p:tav tm="100000">
                                          <p:val>
                                            <p:strVal val="#ppt_w"/>
                                          </p:val>
                                        </p:tav>
                                      </p:tavLst>
                                    </p:anim>
                                    <p:anim calcmode="lin" valueType="num">
                                      <p:cBhvr>
                                        <p:cTn id="43" dur="500" fill="hold"/>
                                        <p:tgtEl>
                                          <p:spTgt spid="10"/>
                                        </p:tgtEl>
                                        <p:attrNameLst>
                                          <p:attrName>ppt_h</p:attrName>
                                        </p:attrNameLst>
                                      </p:cBhvr>
                                      <p:tavLst>
                                        <p:tav tm="0">
                                          <p:val>
                                            <p:fltVal val="0"/>
                                          </p:val>
                                        </p:tav>
                                        <p:tav tm="100000">
                                          <p:val>
                                            <p:strVal val="#ppt_h"/>
                                          </p:val>
                                        </p:tav>
                                      </p:tavLst>
                                    </p:anim>
                                    <p:animEffect transition="in" filter="fade">
                                      <p:cBhvr>
                                        <p:cTn id="44" dur="500"/>
                                        <p:tgtEl>
                                          <p:spTgt spid="10"/>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 calcmode="lin" valueType="num">
                                      <p:cBhvr>
                                        <p:cTn id="47" dur="500" fill="hold"/>
                                        <p:tgtEl>
                                          <p:spTgt spid="11"/>
                                        </p:tgtEl>
                                        <p:attrNameLst>
                                          <p:attrName>ppt_w</p:attrName>
                                        </p:attrNameLst>
                                      </p:cBhvr>
                                      <p:tavLst>
                                        <p:tav tm="0">
                                          <p:val>
                                            <p:fltVal val="0"/>
                                          </p:val>
                                        </p:tav>
                                        <p:tav tm="100000">
                                          <p:val>
                                            <p:strVal val="#ppt_w"/>
                                          </p:val>
                                        </p:tav>
                                      </p:tavLst>
                                    </p:anim>
                                    <p:anim calcmode="lin" valueType="num">
                                      <p:cBhvr>
                                        <p:cTn id="48" dur="500" fill="hold"/>
                                        <p:tgtEl>
                                          <p:spTgt spid="11"/>
                                        </p:tgtEl>
                                        <p:attrNameLst>
                                          <p:attrName>ppt_h</p:attrName>
                                        </p:attrNameLst>
                                      </p:cBhvr>
                                      <p:tavLst>
                                        <p:tav tm="0">
                                          <p:val>
                                            <p:fltVal val="0"/>
                                          </p:val>
                                        </p:tav>
                                        <p:tav tm="100000">
                                          <p:val>
                                            <p:strVal val="#ppt_h"/>
                                          </p:val>
                                        </p:tav>
                                      </p:tavLst>
                                    </p:anim>
                                    <p:animEffect transition="in" filter="fade">
                                      <p:cBhvr>
                                        <p:cTn id="49" dur="500"/>
                                        <p:tgtEl>
                                          <p:spTgt spid="11"/>
                                        </p:tgtEl>
                                      </p:cBhvr>
                                    </p:animEffect>
                                  </p:childTnLst>
                                </p:cTn>
                              </p:par>
                            </p:childTnLst>
                          </p:cTn>
                        </p:par>
                        <p:par>
                          <p:cTn id="50" fill="hold">
                            <p:stCondLst>
                              <p:cond delay="1500"/>
                            </p:stCondLst>
                            <p:childTnLst>
                              <p:par>
                                <p:cTn id="51" presetID="53" presetClass="entr" presetSubtype="16" fill="hold" grpId="0" nodeType="afterEffect">
                                  <p:stCondLst>
                                    <p:cond delay="0"/>
                                  </p:stCondLst>
                                  <p:childTnLst>
                                    <p:set>
                                      <p:cBhvr>
                                        <p:cTn id="52" dur="1" fill="hold">
                                          <p:stCondLst>
                                            <p:cond delay="0"/>
                                          </p:stCondLst>
                                        </p:cTn>
                                        <p:tgtEl>
                                          <p:spTgt spid="13"/>
                                        </p:tgtEl>
                                        <p:attrNameLst>
                                          <p:attrName>style.visibility</p:attrName>
                                        </p:attrNameLst>
                                      </p:cBhvr>
                                      <p:to>
                                        <p:strVal val="visible"/>
                                      </p:to>
                                    </p:set>
                                    <p:anim calcmode="lin" valueType="num">
                                      <p:cBhvr>
                                        <p:cTn id="53" dur="500" fill="hold"/>
                                        <p:tgtEl>
                                          <p:spTgt spid="13"/>
                                        </p:tgtEl>
                                        <p:attrNameLst>
                                          <p:attrName>ppt_w</p:attrName>
                                        </p:attrNameLst>
                                      </p:cBhvr>
                                      <p:tavLst>
                                        <p:tav tm="0">
                                          <p:val>
                                            <p:fltVal val="0"/>
                                          </p:val>
                                        </p:tav>
                                        <p:tav tm="100000">
                                          <p:val>
                                            <p:strVal val="#ppt_w"/>
                                          </p:val>
                                        </p:tav>
                                      </p:tavLst>
                                    </p:anim>
                                    <p:anim calcmode="lin" valueType="num">
                                      <p:cBhvr>
                                        <p:cTn id="54" dur="500" fill="hold"/>
                                        <p:tgtEl>
                                          <p:spTgt spid="13"/>
                                        </p:tgtEl>
                                        <p:attrNameLst>
                                          <p:attrName>ppt_h</p:attrName>
                                        </p:attrNameLst>
                                      </p:cBhvr>
                                      <p:tavLst>
                                        <p:tav tm="0">
                                          <p:val>
                                            <p:fltVal val="0"/>
                                          </p:val>
                                        </p:tav>
                                        <p:tav tm="100000">
                                          <p:val>
                                            <p:strVal val="#ppt_h"/>
                                          </p:val>
                                        </p:tav>
                                      </p:tavLst>
                                    </p:anim>
                                    <p:animEffect transition="in" filter="fade">
                                      <p:cBhvr>
                                        <p:cTn id="55" dur="500"/>
                                        <p:tgtEl>
                                          <p:spTgt spid="13"/>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 calcmode="lin" valueType="num">
                                      <p:cBhvr>
                                        <p:cTn id="58" dur="500" fill="hold"/>
                                        <p:tgtEl>
                                          <p:spTgt spid="14"/>
                                        </p:tgtEl>
                                        <p:attrNameLst>
                                          <p:attrName>ppt_w</p:attrName>
                                        </p:attrNameLst>
                                      </p:cBhvr>
                                      <p:tavLst>
                                        <p:tav tm="0">
                                          <p:val>
                                            <p:fltVal val="0"/>
                                          </p:val>
                                        </p:tav>
                                        <p:tav tm="100000">
                                          <p:val>
                                            <p:strVal val="#ppt_w"/>
                                          </p:val>
                                        </p:tav>
                                      </p:tavLst>
                                    </p:anim>
                                    <p:anim calcmode="lin" valueType="num">
                                      <p:cBhvr>
                                        <p:cTn id="59" dur="500" fill="hold"/>
                                        <p:tgtEl>
                                          <p:spTgt spid="14"/>
                                        </p:tgtEl>
                                        <p:attrNameLst>
                                          <p:attrName>ppt_h</p:attrName>
                                        </p:attrNameLst>
                                      </p:cBhvr>
                                      <p:tavLst>
                                        <p:tav tm="0">
                                          <p:val>
                                            <p:fltVal val="0"/>
                                          </p:val>
                                        </p:tav>
                                        <p:tav tm="100000">
                                          <p:val>
                                            <p:strVal val="#ppt_h"/>
                                          </p:val>
                                        </p:tav>
                                      </p:tavLst>
                                    </p:anim>
                                    <p:animEffect transition="in" filter="fade">
                                      <p:cBhvr>
                                        <p:cTn id="60" dur="500"/>
                                        <p:tgtEl>
                                          <p:spTgt spid="14"/>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p:cTn id="63" dur="500" fill="hold"/>
                                        <p:tgtEl>
                                          <p:spTgt spid="15"/>
                                        </p:tgtEl>
                                        <p:attrNameLst>
                                          <p:attrName>ppt_w</p:attrName>
                                        </p:attrNameLst>
                                      </p:cBhvr>
                                      <p:tavLst>
                                        <p:tav tm="0">
                                          <p:val>
                                            <p:fltVal val="0"/>
                                          </p:val>
                                        </p:tav>
                                        <p:tav tm="100000">
                                          <p:val>
                                            <p:strVal val="#ppt_w"/>
                                          </p:val>
                                        </p:tav>
                                      </p:tavLst>
                                    </p:anim>
                                    <p:anim calcmode="lin" valueType="num">
                                      <p:cBhvr>
                                        <p:cTn id="64" dur="500" fill="hold"/>
                                        <p:tgtEl>
                                          <p:spTgt spid="15"/>
                                        </p:tgtEl>
                                        <p:attrNameLst>
                                          <p:attrName>ppt_h</p:attrName>
                                        </p:attrNameLst>
                                      </p:cBhvr>
                                      <p:tavLst>
                                        <p:tav tm="0">
                                          <p:val>
                                            <p:fltVal val="0"/>
                                          </p:val>
                                        </p:tav>
                                        <p:tav tm="100000">
                                          <p:val>
                                            <p:strVal val="#ppt_h"/>
                                          </p:val>
                                        </p:tav>
                                      </p:tavLst>
                                    </p:anim>
                                    <p:animEffect transition="in" filter="fade">
                                      <p:cBhvr>
                                        <p:cTn id="65" dur="500"/>
                                        <p:tgtEl>
                                          <p:spTgt spid="15"/>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16"/>
                                        </p:tgtEl>
                                        <p:attrNameLst>
                                          <p:attrName>style.visibility</p:attrName>
                                        </p:attrNameLst>
                                      </p:cBhvr>
                                      <p:to>
                                        <p:strVal val="visible"/>
                                      </p:to>
                                    </p:set>
                                    <p:anim calcmode="lin" valueType="num">
                                      <p:cBhvr>
                                        <p:cTn id="68" dur="500" fill="hold"/>
                                        <p:tgtEl>
                                          <p:spTgt spid="16"/>
                                        </p:tgtEl>
                                        <p:attrNameLst>
                                          <p:attrName>ppt_w</p:attrName>
                                        </p:attrNameLst>
                                      </p:cBhvr>
                                      <p:tavLst>
                                        <p:tav tm="0">
                                          <p:val>
                                            <p:fltVal val="0"/>
                                          </p:val>
                                        </p:tav>
                                        <p:tav tm="100000">
                                          <p:val>
                                            <p:strVal val="#ppt_w"/>
                                          </p:val>
                                        </p:tav>
                                      </p:tavLst>
                                    </p:anim>
                                    <p:anim calcmode="lin" valueType="num">
                                      <p:cBhvr>
                                        <p:cTn id="69" dur="500" fill="hold"/>
                                        <p:tgtEl>
                                          <p:spTgt spid="16"/>
                                        </p:tgtEl>
                                        <p:attrNameLst>
                                          <p:attrName>ppt_h</p:attrName>
                                        </p:attrNameLst>
                                      </p:cBhvr>
                                      <p:tavLst>
                                        <p:tav tm="0">
                                          <p:val>
                                            <p:fltVal val="0"/>
                                          </p:val>
                                        </p:tav>
                                        <p:tav tm="100000">
                                          <p:val>
                                            <p:strVal val="#ppt_h"/>
                                          </p:val>
                                        </p:tav>
                                      </p:tavLst>
                                    </p:anim>
                                    <p:animEffect transition="in" filter="fade">
                                      <p:cBhvr>
                                        <p:cTn id="70" dur="500"/>
                                        <p:tgtEl>
                                          <p:spTgt spid="16"/>
                                        </p:tgtEl>
                                      </p:cBhvr>
                                    </p:animEffect>
                                  </p:childTnLst>
                                </p:cTn>
                              </p:par>
                            </p:childTnLst>
                          </p:cTn>
                        </p:par>
                        <p:par>
                          <p:cTn id="71" fill="hold">
                            <p:stCondLst>
                              <p:cond delay="2000"/>
                            </p:stCondLst>
                            <p:childTnLst>
                              <p:par>
                                <p:cTn id="72" presetID="53" presetClass="entr" presetSubtype="16" fill="hold" grpId="0" nodeType="afterEffect">
                                  <p:stCondLst>
                                    <p:cond delay="0"/>
                                  </p:stCondLst>
                                  <p:childTnLst>
                                    <p:set>
                                      <p:cBhvr>
                                        <p:cTn id="73" dur="1" fill="hold">
                                          <p:stCondLst>
                                            <p:cond delay="0"/>
                                          </p:stCondLst>
                                        </p:cTn>
                                        <p:tgtEl>
                                          <p:spTgt spid="18"/>
                                        </p:tgtEl>
                                        <p:attrNameLst>
                                          <p:attrName>style.visibility</p:attrName>
                                        </p:attrNameLst>
                                      </p:cBhvr>
                                      <p:to>
                                        <p:strVal val="visible"/>
                                      </p:to>
                                    </p:set>
                                    <p:anim calcmode="lin" valueType="num">
                                      <p:cBhvr>
                                        <p:cTn id="74" dur="500" fill="hold"/>
                                        <p:tgtEl>
                                          <p:spTgt spid="18"/>
                                        </p:tgtEl>
                                        <p:attrNameLst>
                                          <p:attrName>ppt_w</p:attrName>
                                        </p:attrNameLst>
                                      </p:cBhvr>
                                      <p:tavLst>
                                        <p:tav tm="0">
                                          <p:val>
                                            <p:fltVal val="0"/>
                                          </p:val>
                                        </p:tav>
                                        <p:tav tm="100000">
                                          <p:val>
                                            <p:strVal val="#ppt_w"/>
                                          </p:val>
                                        </p:tav>
                                      </p:tavLst>
                                    </p:anim>
                                    <p:anim calcmode="lin" valueType="num">
                                      <p:cBhvr>
                                        <p:cTn id="75" dur="500" fill="hold"/>
                                        <p:tgtEl>
                                          <p:spTgt spid="18"/>
                                        </p:tgtEl>
                                        <p:attrNameLst>
                                          <p:attrName>ppt_h</p:attrName>
                                        </p:attrNameLst>
                                      </p:cBhvr>
                                      <p:tavLst>
                                        <p:tav tm="0">
                                          <p:val>
                                            <p:fltVal val="0"/>
                                          </p:val>
                                        </p:tav>
                                        <p:tav tm="100000">
                                          <p:val>
                                            <p:strVal val="#ppt_h"/>
                                          </p:val>
                                        </p:tav>
                                      </p:tavLst>
                                    </p:anim>
                                    <p:animEffect transition="in" filter="fade">
                                      <p:cBhvr>
                                        <p:cTn id="76" dur="500"/>
                                        <p:tgtEl>
                                          <p:spTgt spid="18"/>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19"/>
                                        </p:tgtEl>
                                        <p:attrNameLst>
                                          <p:attrName>style.visibility</p:attrName>
                                        </p:attrNameLst>
                                      </p:cBhvr>
                                      <p:to>
                                        <p:strVal val="visible"/>
                                      </p:to>
                                    </p:set>
                                    <p:anim calcmode="lin" valueType="num">
                                      <p:cBhvr>
                                        <p:cTn id="79" dur="500" fill="hold"/>
                                        <p:tgtEl>
                                          <p:spTgt spid="19"/>
                                        </p:tgtEl>
                                        <p:attrNameLst>
                                          <p:attrName>ppt_w</p:attrName>
                                        </p:attrNameLst>
                                      </p:cBhvr>
                                      <p:tavLst>
                                        <p:tav tm="0">
                                          <p:val>
                                            <p:fltVal val="0"/>
                                          </p:val>
                                        </p:tav>
                                        <p:tav tm="100000">
                                          <p:val>
                                            <p:strVal val="#ppt_w"/>
                                          </p:val>
                                        </p:tav>
                                      </p:tavLst>
                                    </p:anim>
                                    <p:anim calcmode="lin" valueType="num">
                                      <p:cBhvr>
                                        <p:cTn id="80" dur="500" fill="hold"/>
                                        <p:tgtEl>
                                          <p:spTgt spid="19"/>
                                        </p:tgtEl>
                                        <p:attrNameLst>
                                          <p:attrName>ppt_h</p:attrName>
                                        </p:attrNameLst>
                                      </p:cBhvr>
                                      <p:tavLst>
                                        <p:tav tm="0">
                                          <p:val>
                                            <p:fltVal val="0"/>
                                          </p:val>
                                        </p:tav>
                                        <p:tav tm="100000">
                                          <p:val>
                                            <p:strVal val="#ppt_h"/>
                                          </p:val>
                                        </p:tav>
                                      </p:tavLst>
                                    </p:anim>
                                    <p:animEffect transition="in" filter="fade">
                                      <p:cBhvr>
                                        <p:cTn id="81" dur="500"/>
                                        <p:tgtEl>
                                          <p:spTgt spid="19"/>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20"/>
                                        </p:tgtEl>
                                        <p:attrNameLst>
                                          <p:attrName>style.visibility</p:attrName>
                                        </p:attrNameLst>
                                      </p:cBhvr>
                                      <p:to>
                                        <p:strVal val="visible"/>
                                      </p:to>
                                    </p:set>
                                    <p:anim calcmode="lin" valueType="num">
                                      <p:cBhvr>
                                        <p:cTn id="84" dur="500" fill="hold"/>
                                        <p:tgtEl>
                                          <p:spTgt spid="20"/>
                                        </p:tgtEl>
                                        <p:attrNameLst>
                                          <p:attrName>ppt_w</p:attrName>
                                        </p:attrNameLst>
                                      </p:cBhvr>
                                      <p:tavLst>
                                        <p:tav tm="0">
                                          <p:val>
                                            <p:fltVal val="0"/>
                                          </p:val>
                                        </p:tav>
                                        <p:tav tm="100000">
                                          <p:val>
                                            <p:strVal val="#ppt_w"/>
                                          </p:val>
                                        </p:tav>
                                      </p:tavLst>
                                    </p:anim>
                                    <p:anim calcmode="lin" valueType="num">
                                      <p:cBhvr>
                                        <p:cTn id="85" dur="500" fill="hold"/>
                                        <p:tgtEl>
                                          <p:spTgt spid="20"/>
                                        </p:tgtEl>
                                        <p:attrNameLst>
                                          <p:attrName>ppt_h</p:attrName>
                                        </p:attrNameLst>
                                      </p:cBhvr>
                                      <p:tavLst>
                                        <p:tav tm="0">
                                          <p:val>
                                            <p:fltVal val="0"/>
                                          </p:val>
                                        </p:tav>
                                        <p:tav tm="100000">
                                          <p:val>
                                            <p:strVal val="#ppt_h"/>
                                          </p:val>
                                        </p:tav>
                                      </p:tavLst>
                                    </p:anim>
                                    <p:animEffect transition="in" filter="fade">
                                      <p:cBhvr>
                                        <p:cTn id="86" dur="500"/>
                                        <p:tgtEl>
                                          <p:spTgt spid="20"/>
                                        </p:tgtEl>
                                      </p:cBhvr>
                                    </p:animEffect>
                                  </p:childTnLst>
                                </p:cTn>
                              </p:par>
                              <p:par>
                                <p:cTn id="87" presetID="53" presetClass="entr" presetSubtype="16" fill="hold" grpId="0" nodeType="withEffect">
                                  <p:stCondLst>
                                    <p:cond delay="0"/>
                                  </p:stCondLst>
                                  <p:childTnLst>
                                    <p:set>
                                      <p:cBhvr>
                                        <p:cTn id="88" dur="1" fill="hold">
                                          <p:stCondLst>
                                            <p:cond delay="0"/>
                                          </p:stCondLst>
                                        </p:cTn>
                                        <p:tgtEl>
                                          <p:spTgt spid="21"/>
                                        </p:tgtEl>
                                        <p:attrNameLst>
                                          <p:attrName>style.visibility</p:attrName>
                                        </p:attrNameLst>
                                      </p:cBhvr>
                                      <p:to>
                                        <p:strVal val="visible"/>
                                      </p:to>
                                    </p:set>
                                    <p:anim calcmode="lin" valueType="num">
                                      <p:cBhvr>
                                        <p:cTn id="89" dur="500" fill="hold"/>
                                        <p:tgtEl>
                                          <p:spTgt spid="21"/>
                                        </p:tgtEl>
                                        <p:attrNameLst>
                                          <p:attrName>ppt_w</p:attrName>
                                        </p:attrNameLst>
                                      </p:cBhvr>
                                      <p:tavLst>
                                        <p:tav tm="0">
                                          <p:val>
                                            <p:fltVal val="0"/>
                                          </p:val>
                                        </p:tav>
                                        <p:tav tm="100000">
                                          <p:val>
                                            <p:strVal val="#ppt_w"/>
                                          </p:val>
                                        </p:tav>
                                      </p:tavLst>
                                    </p:anim>
                                    <p:anim calcmode="lin" valueType="num">
                                      <p:cBhvr>
                                        <p:cTn id="90" dur="500" fill="hold"/>
                                        <p:tgtEl>
                                          <p:spTgt spid="21"/>
                                        </p:tgtEl>
                                        <p:attrNameLst>
                                          <p:attrName>ppt_h</p:attrName>
                                        </p:attrNameLst>
                                      </p:cBhvr>
                                      <p:tavLst>
                                        <p:tav tm="0">
                                          <p:val>
                                            <p:fltVal val="0"/>
                                          </p:val>
                                        </p:tav>
                                        <p:tav tm="100000">
                                          <p:val>
                                            <p:strVal val="#ppt_h"/>
                                          </p:val>
                                        </p:tav>
                                      </p:tavLst>
                                    </p:anim>
                                    <p:animEffect transition="in" filter="fade">
                                      <p:cBhvr>
                                        <p:cTn id="91" dur="500"/>
                                        <p:tgtEl>
                                          <p:spTgt spid="21"/>
                                        </p:tgtEl>
                                      </p:cBhvr>
                                    </p:animEffect>
                                  </p:childTnLst>
                                </p:cTn>
                              </p:par>
                            </p:childTnLst>
                          </p:cTn>
                        </p:par>
                        <p:par>
                          <p:cTn id="92" fill="hold">
                            <p:stCondLst>
                              <p:cond delay="2500"/>
                            </p:stCondLst>
                            <p:childTnLst>
                              <p:par>
                                <p:cTn id="93" presetID="53" presetClass="entr" presetSubtype="16" fill="hold" grpId="0" nodeType="afterEffect">
                                  <p:stCondLst>
                                    <p:cond delay="0"/>
                                  </p:stCondLst>
                                  <p:childTnLst>
                                    <p:set>
                                      <p:cBhvr>
                                        <p:cTn id="94" dur="1" fill="hold">
                                          <p:stCondLst>
                                            <p:cond delay="0"/>
                                          </p:stCondLst>
                                        </p:cTn>
                                        <p:tgtEl>
                                          <p:spTgt spid="23"/>
                                        </p:tgtEl>
                                        <p:attrNameLst>
                                          <p:attrName>style.visibility</p:attrName>
                                        </p:attrNameLst>
                                      </p:cBhvr>
                                      <p:to>
                                        <p:strVal val="visible"/>
                                      </p:to>
                                    </p:set>
                                    <p:anim calcmode="lin" valueType="num">
                                      <p:cBhvr>
                                        <p:cTn id="95" dur="500" fill="hold"/>
                                        <p:tgtEl>
                                          <p:spTgt spid="23"/>
                                        </p:tgtEl>
                                        <p:attrNameLst>
                                          <p:attrName>ppt_w</p:attrName>
                                        </p:attrNameLst>
                                      </p:cBhvr>
                                      <p:tavLst>
                                        <p:tav tm="0">
                                          <p:val>
                                            <p:fltVal val="0"/>
                                          </p:val>
                                        </p:tav>
                                        <p:tav tm="100000">
                                          <p:val>
                                            <p:strVal val="#ppt_w"/>
                                          </p:val>
                                        </p:tav>
                                      </p:tavLst>
                                    </p:anim>
                                    <p:anim calcmode="lin" valueType="num">
                                      <p:cBhvr>
                                        <p:cTn id="96" dur="500" fill="hold"/>
                                        <p:tgtEl>
                                          <p:spTgt spid="23"/>
                                        </p:tgtEl>
                                        <p:attrNameLst>
                                          <p:attrName>ppt_h</p:attrName>
                                        </p:attrNameLst>
                                      </p:cBhvr>
                                      <p:tavLst>
                                        <p:tav tm="0">
                                          <p:val>
                                            <p:fltVal val="0"/>
                                          </p:val>
                                        </p:tav>
                                        <p:tav tm="100000">
                                          <p:val>
                                            <p:strVal val="#ppt_h"/>
                                          </p:val>
                                        </p:tav>
                                      </p:tavLst>
                                    </p:anim>
                                    <p:animEffect transition="in" filter="fade">
                                      <p:cBhvr>
                                        <p:cTn id="97" dur="500"/>
                                        <p:tgtEl>
                                          <p:spTgt spid="23"/>
                                        </p:tgtEl>
                                      </p:cBhvr>
                                    </p:animEffect>
                                  </p:childTnLst>
                                </p:cTn>
                              </p:par>
                              <p:par>
                                <p:cTn id="98" presetID="53" presetClass="entr" presetSubtype="16" fill="hold" grpId="0" nodeType="withEffect">
                                  <p:stCondLst>
                                    <p:cond delay="0"/>
                                  </p:stCondLst>
                                  <p:childTnLst>
                                    <p:set>
                                      <p:cBhvr>
                                        <p:cTn id="99" dur="1" fill="hold">
                                          <p:stCondLst>
                                            <p:cond delay="0"/>
                                          </p:stCondLst>
                                        </p:cTn>
                                        <p:tgtEl>
                                          <p:spTgt spid="24"/>
                                        </p:tgtEl>
                                        <p:attrNameLst>
                                          <p:attrName>style.visibility</p:attrName>
                                        </p:attrNameLst>
                                      </p:cBhvr>
                                      <p:to>
                                        <p:strVal val="visible"/>
                                      </p:to>
                                    </p:set>
                                    <p:anim calcmode="lin" valueType="num">
                                      <p:cBhvr>
                                        <p:cTn id="100" dur="500" fill="hold"/>
                                        <p:tgtEl>
                                          <p:spTgt spid="24"/>
                                        </p:tgtEl>
                                        <p:attrNameLst>
                                          <p:attrName>ppt_w</p:attrName>
                                        </p:attrNameLst>
                                      </p:cBhvr>
                                      <p:tavLst>
                                        <p:tav tm="0">
                                          <p:val>
                                            <p:fltVal val="0"/>
                                          </p:val>
                                        </p:tav>
                                        <p:tav tm="100000">
                                          <p:val>
                                            <p:strVal val="#ppt_w"/>
                                          </p:val>
                                        </p:tav>
                                      </p:tavLst>
                                    </p:anim>
                                    <p:anim calcmode="lin" valueType="num">
                                      <p:cBhvr>
                                        <p:cTn id="101" dur="500" fill="hold"/>
                                        <p:tgtEl>
                                          <p:spTgt spid="24"/>
                                        </p:tgtEl>
                                        <p:attrNameLst>
                                          <p:attrName>ppt_h</p:attrName>
                                        </p:attrNameLst>
                                      </p:cBhvr>
                                      <p:tavLst>
                                        <p:tav tm="0">
                                          <p:val>
                                            <p:fltVal val="0"/>
                                          </p:val>
                                        </p:tav>
                                        <p:tav tm="100000">
                                          <p:val>
                                            <p:strVal val="#ppt_h"/>
                                          </p:val>
                                        </p:tav>
                                      </p:tavLst>
                                    </p:anim>
                                    <p:animEffect transition="in" filter="fade">
                                      <p:cBhvr>
                                        <p:cTn id="102" dur="500"/>
                                        <p:tgtEl>
                                          <p:spTgt spid="24"/>
                                        </p:tgtEl>
                                      </p:cBhvr>
                                    </p:animEffect>
                                  </p:childTnLst>
                                </p:cTn>
                              </p:par>
                              <p:par>
                                <p:cTn id="103" presetID="53" presetClass="entr" presetSubtype="16" fill="hold" grpId="0" nodeType="withEffect">
                                  <p:stCondLst>
                                    <p:cond delay="0"/>
                                  </p:stCondLst>
                                  <p:childTnLst>
                                    <p:set>
                                      <p:cBhvr>
                                        <p:cTn id="104" dur="1" fill="hold">
                                          <p:stCondLst>
                                            <p:cond delay="0"/>
                                          </p:stCondLst>
                                        </p:cTn>
                                        <p:tgtEl>
                                          <p:spTgt spid="25"/>
                                        </p:tgtEl>
                                        <p:attrNameLst>
                                          <p:attrName>style.visibility</p:attrName>
                                        </p:attrNameLst>
                                      </p:cBhvr>
                                      <p:to>
                                        <p:strVal val="visible"/>
                                      </p:to>
                                    </p:set>
                                    <p:anim calcmode="lin" valueType="num">
                                      <p:cBhvr>
                                        <p:cTn id="105" dur="500" fill="hold"/>
                                        <p:tgtEl>
                                          <p:spTgt spid="25"/>
                                        </p:tgtEl>
                                        <p:attrNameLst>
                                          <p:attrName>ppt_w</p:attrName>
                                        </p:attrNameLst>
                                      </p:cBhvr>
                                      <p:tavLst>
                                        <p:tav tm="0">
                                          <p:val>
                                            <p:fltVal val="0"/>
                                          </p:val>
                                        </p:tav>
                                        <p:tav tm="100000">
                                          <p:val>
                                            <p:strVal val="#ppt_w"/>
                                          </p:val>
                                        </p:tav>
                                      </p:tavLst>
                                    </p:anim>
                                    <p:anim calcmode="lin" valueType="num">
                                      <p:cBhvr>
                                        <p:cTn id="106" dur="500" fill="hold"/>
                                        <p:tgtEl>
                                          <p:spTgt spid="25"/>
                                        </p:tgtEl>
                                        <p:attrNameLst>
                                          <p:attrName>ppt_h</p:attrName>
                                        </p:attrNameLst>
                                      </p:cBhvr>
                                      <p:tavLst>
                                        <p:tav tm="0">
                                          <p:val>
                                            <p:fltVal val="0"/>
                                          </p:val>
                                        </p:tav>
                                        <p:tav tm="100000">
                                          <p:val>
                                            <p:strVal val="#ppt_h"/>
                                          </p:val>
                                        </p:tav>
                                      </p:tavLst>
                                    </p:anim>
                                    <p:animEffect transition="in" filter="fade">
                                      <p:cBhvr>
                                        <p:cTn id="107" dur="500"/>
                                        <p:tgtEl>
                                          <p:spTgt spid="25"/>
                                        </p:tgtEl>
                                      </p:cBhvr>
                                    </p:animEffect>
                                  </p:childTnLst>
                                </p:cTn>
                              </p:par>
                              <p:par>
                                <p:cTn id="108" presetID="53" presetClass="entr" presetSubtype="16" fill="hold" grpId="0" nodeType="withEffect">
                                  <p:stCondLst>
                                    <p:cond delay="0"/>
                                  </p:stCondLst>
                                  <p:childTnLst>
                                    <p:set>
                                      <p:cBhvr>
                                        <p:cTn id="109" dur="1" fill="hold">
                                          <p:stCondLst>
                                            <p:cond delay="0"/>
                                          </p:stCondLst>
                                        </p:cTn>
                                        <p:tgtEl>
                                          <p:spTgt spid="26"/>
                                        </p:tgtEl>
                                        <p:attrNameLst>
                                          <p:attrName>style.visibility</p:attrName>
                                        </p:attrNameLst>
                                      </p:cBhvr>
                                      <p:to>
                                        <p:strVal val="visible"/>
                                      </p:to>
                                    </p:set>
                                    <p:anim calcmode="lin" valueType="num">
                                      <p:cBhvr>
                                        <p:cTn id="110" dur="500" fill="hold"/>
                                        <p:tgtEl>
                                          <p:spTgt spid="26"/>
                                        </p:tgtEl>
                                        <p:attrNameLst>
                                          <p:attrName>ppt_w</p:attrName>
                                        </p:attrNameLst>
                                      </p:cBhvr>
                                      <p:tavLst>
                                        <p:tav tm="0">
                                          <p:val>
                                            <p:fltVal val="0"/>
                                          </p:val>
                                        </p:tav>
                                        <p:tav tm="100000">
                                          <p:val>
                                            <p:strVal val="#ppt_w"/>
                                          </p:val>
                                        </p:tav>
                                      </p:tavLst>
                                    </p:anim>
                                    <p:anim calcmode="lin" valueType="num">
                                      <p:cBhvr>
                                        <p:cTn id="111" dur="500" fill="hold"/>
                                        <p:tgtEl>
                                          <p:spTgt spid="26"/>
                                        </p:tgtEl>
                                        <p:attrNameLst>
                                          <p:attrName>ppt_h</p:attrName>
                                        </p:attrNameLst>
                                      </p:cBhvr>
                                      <p:tavLst>
                                        <p:tav tm="0">
                                          <p:val>
                                            <p:fltVal val="0"/>
                                          </p:val>
                                        </p:tav>
                                        <p:tav tm="100000">
                                          <p:val>
                                            <p:strVal val="#ppt_h"/>
                                          </p:val>
                                        </p:tav>
                                      </p:tavLst>
                                    </p:anim>
                                    <p:animEffect transition="in" filter="fade">
                                      <p:cBhvr>
                                        <p:cTn id="112" dur="500"/>
                                        <p:tgtEl>
                                          <p:spTgt spid="26"/>
                                        </p:tgtEl>
                                      </p:cBhvr>
                                    </p:animEffect>
                                  </p:childTnLst>
                                </p:cTn>
                              </p:par>
                            </p:childTnLst>
                          </p:cTn>
                        </p:par>
                        <p:par>
                          <p:cTn id="113" fill="hold">
                            <p:stCondLst>
                              <p:cond delay="3000"/>
                            </p:stCondLst>
                            <p:childTnLst>
                              <p:par>
                                <p:cTn id="114" presetID="53" presetClass="entr" presetSubtype="16" fill="hold" grpId="0" nodeType="afterEffect">
                                  <p:stCondLst>
                                    <p:cond delay="0"/>
                                  </p:stCondLst>
                                  <p:childTnLst>
                                    <p:set>
                                      <p:cBhvr>
                                        <p:cTn id="115" dur="1" fill="hold">
                                          <p:stCondLst>
                                            <p:cond delay="0"/>
                                          </p:stCondLst>
                                        </p:cTn>
                                        <p:tgtEl>
                                          <p:spTgt spid="28"/>
                                        </p:tgtEl>
                                        <p:attrNameLst>
                                          <p:attrName>style.visibility</p:attrName>
                                        </p:attrNameLst>
                                      </p:cBhvr>
                                      <p:to>
                                        <p:strVal val="visible"/>
                                      </p:to>
                                    </p:set>
                                    <p:anim calcmode="lin" valueType="num">
                                      <p:cBhvr>
                                        <p:cTn id="116" dur="500" fill="hold"/>
                                        <p:tgtEl>
                                          <p:spTgt spid="28"/>
                                        </p:tgtEl>
                                        <p:attrNameLst>
                                          <p:attrName>ppt_w</p:attrName>
                                        </p:attrNameLst>
                                      </p:cBhvr>
                                      <p:tavLst>
                                        <p:tav tm="0">
                                          <p:val>
                                            <p:fltVal val="0"/>
                                          </p:val>
                                        </p:tav>
                                        <p:tav tm="100000">
                                          <p:val>
                                            <p:strVal val="#ppt_w"/>
                                          </p:val>
                                        </p:tav>
                                      </p:tavLst>
                                    </p:anim>
                                    <p:anim calcmode="lin" valueType="num">
                                      <p:cBhvr>
                                        <p:cTn id="117" dur="500" fill="hold"/>
                                        <p:tgtEl>
                                          <p:spTgt spid="28"/>
                                        </p:tgtEl>
                                        <p:attrNameLst>
                                          <p:attrName>ppt_h</p:attrName>
                                        </p:attrNameLst>
                                      </p:cBhvr>
                                      <p:tavLst>
                                        <p:tav tm="0">
                                          <p:val>
                                            <p:fltVal val="0"/>
                                          </p:val>
                                        </p:tav>
                                        <p:tav tm="100000">
                                          <p:val>
                                            <p:strVal val="#ppt_h"/>
                                          </p:val>
                                        </p:tav>
                                      </p:tavLst>
                                    </p:anim>
                                    <p:animEffect transition="in" filter="fade">
                                      <p:cBhvr>
                                        <p:cTn id="118" dur="500"/>
                                        <p:tgtEl>
                                          <p:spTgt spid="28"/>
                                        </p:tgtEl>
                                      </p:cBhvr>
                                    </p:animEffect>
                                  </p:childTnLst>
                                </p:cTn>
                              </p:par>
                              <p:par>
                                <p:cTn id="119" presetID="53" presetClass="entr" presetSubtype="16" fill="hold" grpId="0" nodeType="withEffect">
                                  <p:stCondLst>
                                    <p:cond delay="0"/>
                                  </p:stCondLst>
                                  <p:childTnLst>
                                    <p:set>
                                      <p:cBhvr>
                                        <p:cTn id="120" dur="1" fill="hold">
                                          <p:stCondLst>
                                            <p:cond delay="0"/>
                                          </p:stCondLst>
                                        </p:cTn>
                                        <p:tgtEl>
                                          <p:spTgt spid="29"/>
                                        </p:tgtEl>
                                        <p:attrNameLst>
                                          <p:attrName>style.visibility</p:attrName>
                                        </p:attrNameLst>
                                      </p:cBhvr>
                                      <p:to>
                                        <p:strVal val="visible"/>
                                      </p:to>
                                    </p:set>
                                    <p:anim calcmode="lin" valueType="num">
                                      <p:cBhvr>
                                        <p:cTn id="121" dur="500" fill="hold"/>
                                        <p:tgtEl>
                                          <p:spTgt spid="29"/>
                                        </p:tgtEl>
                                        <p:attrNameLst>
                                          <p:attrName>ppt_w</p:attrName>
                                        </p:attrNameLst>
                                      </p:cBhvr>
                                      <p:tavLst>
                                        <p:tav tm="0">
                                          <p:val>
                                            <p:fltVal val="0"/>
                                          </p:val>
                                        </p:tav>
                                        <p:tav tm="100000">
                                          <p:val>
                                            <p:strVal val="#ppt_w"/>
                                          </p:val>
                                        </p:tav>
                                      </p:tavLst>
                                    </p:anim>
                                    <p:anim calcmode="lin" valueType="num">
                                      <p:cBhvr>
                                        <p:cTn id="122" dur="500" fill="hold"/>
                                        <p:tgtEl>
                                          <p:spTgt spid="29"/>
                                        </p:tgtEl>
                                        <p:attrNameLst>
                                          <p:attrName>ppt_h</p:attrName>
                                        </p:attrNameLst>
                                      </p:cBhvr>
                                      <p:tavLst>
                                        <p:tav tm="0">
                                          <p:val>
                                            <p:fltVal val="0"/>
                                          </p:val>
                                        </p:tav>
                                        <p:tav tm="100000">
                                          <p:val>
                                            <p:strVal val="#ppt_h"/>
                                          </p:val>
                                        </p:tav>
                                      </p:tavLst>
                                    </p:anim>
                                    <p:animEffect transition="in" filter="fade">
                                      <p:cBhvr>
                                        <p:cTn id="123" dur="500"/>
                                        <p:tgtEl>
                                          <p:spTgt spid="29"/>
                                        </p:tgtEl>
                                      </p:cBhvr>
                                    </p:animEffect>
                                  </p:childTnLst>
                                </p:cTn>
                              </p:par>
                              <p:par>
                                <p:cTn id="124" presetID="53" presetClass="entr" presetSubtype="16" fill="hold" grpId="0" nodeType="withEffect">
                                  <p:stCondLst>
                                    <p:cond delay="0"/>
                                  </p:stCondLst>
                                  <p:childTnLst>
                                    <p:set>
                                      <p:cBhvr>
                                        <p:cTn id="125" dur="1" fill="hold">
                                          <p:stCondLst>
                                            <p:cond delay="0"/>
                                          </p:stCondLst>
                                        </p:cTn>
                                        <p:tgtEl>
                                          <p:spTgt spid="30"/>
                                        </p:tgtEl>
                                        <p:attrNameLst>
                                          <p:attrName>style.visibility</p:attrName>
                                        </p:attrNameLst>
                                      </p:cBhvr>
                                      <p:to>
                                        <p:strVal val="visible"/>
                                      </p:to>
                                    </p:set>
                                    <p:anim calcmode="lin" valueType="num">
                                      <p:cBhvr>
                                        <p:cTn id="126" dur="500" fill="hold"/>
                                        <p:tgtEl>
                                          <p:spTgt spid="30"/>
                                        </p:tgtEl>
                                        <p:attrNameLst>
                                          <p:attrName>ppt_w</p:attrName>
                                        </p:attrNameLst>
                                      </p:cBhvr>
                                      <p:tavLst>
                                        <p:tav tm="0">
                                          <p:val>
                                            <p:fltVal val="0"/>
                                          </p:val>
                                        </p:tav>
                                        <p:tav tm="100000">
                                          <p:val>
                                            <p:strVal val="#ppt_w"/>
                                          </p:val>
                                        </p:tav>
                                      </p:tavLst>
                                    </p:anim>
                                    <p:anim calcmode="lin" valueType="num">
                                      <p:cBhvr>
                                        <p:cTn id="127" dur="500" fill="hold"/>
                                        <p:tgtEl>
                                          <p:spTgt spid="30"/>
                                        </p:tgtEl>
                                        <p:attrNameLst>
                                          <p:attrName>ppt_h</p:attrName>
                                        </p:attrNameLst>
                                      </p:cBhvr>
                                      <p:tavLst>
                                        <p:tav tm="0">
                                          <p:val>
                                            <p:fltVal val="0"/>
                                          </p:val>
                                        </p:tav>
                                        <p:tav tm="100000">
                                          <p:val>
                                            <p:strVal val="#ppt_h"/>
                                          </p:val>
                                        </p:tav>
                                      </p:tavLst>
                                    </p:anim>
                                    <p:animEffect transition="in" filter="fade">
                                      <p:cBhvr>
                                        <p:cTn id="128" dur="500"/>
                                        <p:tgtEl>
                                          <p:spTgt spid="30"/>
                                        </p:tgtEl>
                                      </p:cBhvr>
                                    </p:animEffect>
                                  </p:childTnLst>
                                </p:cTn>
                              </p:par>
                              <p:par>
                                <p:cTn id="129" presetID="53" presetClass="entr" presetSubtype="16" fill="hold" grpId="0" nodeType="withEffect">
                                  <p:stCondLst>
                                    <p:cond delay="0"/>
                                  </p:stCondLst>
                                  <p:childTnLst>
                                    <p:set>
                                      <p:cBhvr>
                                        <p:cTn id="130" dur="1" fill="hold">
                                          <p:stCondLst>
                                            <p:cond delay="0"/>
                                          </p:stCondLst>
                                        </p:cTn>
                                        <p:tgtEl>
                                          <p:spTgt spid="31"/>
                                        </p:tgtEl>
                                        <p:attrNameLst>
                                          <p:attrName>style.visibility</p:attrName>
                                        </p:attrNameLst>
                                      </p:cBhvr>
                                      <p:to>
                                        <p:strVal val="visible"/>
                                      </p:to>
                                    </p:set>
                                    <p:anim calcmode="lin" valueType="num">
                                      <p:cBhvr>
                                        <p:cTn id="131" dur="500" fill="hold"/>
                                        <p:tgtEl>
                                          <p:spTgt spid="31"/>
                                        </p:tgtEl>
                                        <p:attrNameLst>
                                          <p:attrName>ppt_w</p:attrName>
                                        </p:attrNameLst>
                                      </p:cBhvr>
                                      <p:tavLst>
                                        <p:tav tm="0">
                                          <p:val>
                                            <p:fltVal val="0"/>
                                          </p:val>
                                        </p:tav>
                                        <p:tav tm="100000">
                                          <p:val>
                                            <p:strVal val="#ppt_w"/>
                                          </p:val>
                                        </p:tav>
                                      </p:tavLst>
                                    </p:anim>
                                    <p:anim calcmode="lin" valueType="num">
                                      <p:cBhvr>
                                        <p:cTn id="132" dur="500" fill="hold"/>
                                        <p:tgtEl>
                                          <p:spTgt spid="31"/>
                                        </p:tgtEl>
                                        <p:attrNameLst>
                                          <p:attrName>ppt_h</p:attrName>
                                        </p:attrNameLst>
                                      </p:cBhvr>
                                      <p:tavLst>
                                        <p:tav tm="0">
                                          <p:val>
                                            <p:fltVal val="0"/>
                                          </p:val>
                                        </p:tav>
                                        <p:tav tm="100000">
                                          <p:val>
                                            <p:strVal val="#ppt_h"/>
                                          </p:val>
                                        </p:tav>
                                      </p:tavLst>
                                    </p:anim>
                                    <p:animEffect transition="in" filter="fade">
                                      <p:cBhvr>
                                        <p:cTn id="13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p:bldP spid="6" grpId="0"/>
      <p:bldP spid="8" grpId="0" animBg="1"/>
      <p:bldP spid="9" grpId="0" animBg="1"/>
      <p:bldP spid="10" grpId="0"/>
      <p:bldP spid="11" grpId="0"/>
      <p:bldP spid="13" grpId="0" animBg="1"/>
      <p:bldP spid="14" grpId="0" animBg="1"/>
      <p:bldP spid="15" grpId="0"/>
      <p:bldP spid="16" grpId="0"/>
      <p:bldP spid="18" grpId="0" animBg="1"/>
      <p:bldP spid="19" grpId="0" animBg="1"/>
      <p:bldP spid="20" grpId="0"/>
      <p:bldP spid="21" grpId="0"/>
      <p:bldP spid="23" grpId="0" animBg="1"/>
      <p:bldP spid="24" grpId="0" animBg="1"/>
      <p:bldP spid="25" grpId="0"/>
      <p:bldP spid="26" grpId="0"/>
      <p:bldP spid="28" grpId="0" animBg="1"/>
      <p:bldP spid="29" grpId="0" animBg="1"/>
      <p:bldP spid="30" grpId="0"/>
      <p:bldP spid="3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0070C0"/>
                </a:solidFill>
                <a:latin typeface="Arial" panose="020B0604020202020204" pitchFamily="34" charset="0"/>
                <a:ea typeface="微软雅黑" panose="020B0503020204020204" pitchFamily="34" charset="-122"/>
                <a:sym typeface="Arial" panose="020B0604020202020204" pitchFamily="34" charset="0"/>
              </a:rPr>
              <a:t>10</a:t>
            </a:r>
          </a:p>
        </p:txBody>
      </p:sp>
      <p:sp>
        <p:nvSpPr>
          <p:cNvPr id="6152" name="椭圆 3088"/>
          <p:cNvSpPr>
            <a:spLocks noChangeArrowheads="1"/>
          </p:cNvSpPr>
          <p:nvPr/>
        </p:nvSpPr>
        <p:spPr bwMode="auto">
          <a:xfrm>
            <a:off x="1626429" y="4325081"/>
            <a:ext cx="169655" cy="169655"/>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0070C0"/>
                </a:solidFill>
                <a:latin typeface="Arial" panose="020B0604020202020204" pitchFamily="34" charset="0"/>
                <a:ea typeface="微软雅黑" panose="020B0503020204020204" pitchFamily="34" charset="-122"/>
                <a:sym typeface="Arial" panose="020B0604020202020204" pitchFamily="34" charset="0"/>
              </a:rPr>
              <a:t>配置系统管理指南</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0070C0"/>
                </a:solidFill>
                <a:latin typeface="Arial" panose="020B0604020202020204" pitchFamily="34" charset="0"/>
                <a:ea typeface="微软雅黑" panose="020B0503020204020204" pitchFamily="34" charset="-122"/>
                <a:cs typeface="+mn-ea"/>
                <a:sym typeface="Arial" panose="020B0604020202020204" pitchFamily="34" charset="0"/>
              </a:rPr>
              <a:t>版本控制、变更控制、配置审核</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SubTitle_4"/>
          <p:cNvSpPr>
            <a:spLocks noChangeArrowheads="1"/>
          </p:cNvSpPr>
          <p:nvPr>
            <p:custDataLst>
              <p:tags r:id="rId2"/>
            </p:custDataLst>
          </p:nvPr>
        </p:nvSpPr>
        <p:spPr bwMode="gray">
          <a:xfrm>
            <a:off x="6506239" y="4869709"/>
            <a:ext cx="4395530" cy="681372"/>
          </a:xfrm>
          <a:prstGeom prst="roundRect">
            <a:avLst>
              <a:gd name="adj" fmla="val 50000"/>
            </a:avLst>
          </a:prstGeom>
          <a:solidFill>
            <a:schemeClr val="accent5"/>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配置系统管理指南</a:t>
            </a:r>
          </a:p>
        </p:txBody>
      </p:sp>
      <p:sp>
        <p:nvSpPr>
          <p:cNvPr id="5" name="MH_Other_1"/>
          <p:cNvSpPr>
            <a:spLocks noChangeShapeType="1"/>
          </p:cNvSpPr>
          <p:nvPr>
            <p:custDataLst>
              <p:tags r:id="rId3"/>
            </p:custDataLst>
          </p:nvPr>
        </p:nvSpPr>
        <p:spPr bwMode="auto">
          <a:xfrm flipV="1">
            <a:off x="3847718" y="2147567"/>
            <a:ext cx="2467672" cy="1299127"/>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MH_Other_2"/>
          <p:cNvSpPr>
            <a:spLocks noChangeShapeType="1"/>
          </p:cNvSpPr>
          <p:nvPr>
            <p:custDataLst>
              <p:tags r:id="rId4"/>
            </p:custDataLst>
          </p:nvPr>
        </p:nvSpPr>
        <p:spPr bwMode="auto">
          <a:xfrm flipV="1">
            <a:off x="3847718" y="3150373"/>
            <a:ext cx="2482739" cy="385051"/>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MH_Other_3"/>
          <p:cNvSpPr>
            <a:spLocks noChangeShapeType="1"/>
          </p:cNvSpPr>
          <p:nvPr>
            <p:custDataLst>
              <p:tags r:id="rId5"/>
            </p:custDataLst>
          </p:nvPr>
        </p:nvSpPr>
        <p:spPr bwMode="auto">
          <a:xfrm>
            <a:off x="3944817" y="3669353"/>
            <a:ext cx="2370572" cy="369984"/>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MH_Other_4"/>
          <p:cNvSpPr>
            <a:spLocks noChangeShapeType="1"/>
          </p:cNvSpPr>
          <p:nvPr>
            <p:custDataLst>
              <p:tags r:id="rId6"/>
            </p:custDataLst>
          </p:nvPr>
        </p:nvSpPr>
        <p:spPr bwMode="auto">
          <a:xfrm>
            <a:off x="4075399" y="3855183"/>
            <a:ext cx="2271799" cy="1325913"/>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MH_SubTitle_1"/>
          <p:cNvSpPr>
            <a:spLocks noChangeArrowheads="1"/>
          </p:cNvSpPr>
          <p:nvPr>
            <p:custDataLst>
              <p:tags r:id="rId7"/>
            </p:custDataLst>
          </p:nvPr>
        </p:nvSpPr>
        <p:spPr bwMode="gray">
          <a:xfrm>
            <a:off x="6506239" y="1760842"/>
            <a:ext cx="4395530" cy="683047"/>
          </a:xfrm>
          <a:prstGeom prst="roundRect">
            <a:avLst>
              <a:gd name="adj" fmla="val 50000"/>
            </a:avLst>
          </a:prstGeom>
          <a:solidFill>
            <a:schemeClr val="accent2"/>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10" name="MH_SubTitle_2"/>
          <p:cNvSpPr>
            <a:spLocks noChangeArrowheads="1"/>
          </p:cNvSpPr>
          <p:nvPr>
            <p:custDataLst>
              <p:tags r:id="rId8"/>
            </p:custDataLst>
          </p:nvPr>
        </p:nvSpPr>
        <p:spPr bwMode="gray">
          <a:xfrm>
            <a:off x="6506239" y="2797131"/>
            <a:ext cx="4395530" cy="683047"/>
          </a:xfrm>
          <a:prstGeom prst="roundRect">
            <a:avLst>
              <a:gd name="adj" fmla="val 50000"/>
            </a:avLst>
          </a:prstGeom>
          <a:solidFill>
            <a:schemeClr val="accent3"/>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沟通管理计划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MH_SubTitle_3"/>
          <p:cNvSpPr>
            <a:spLocks noChangeArrowheads="1"/>
          </p:cNvSpPr>
          <p:nvPr>
            <p:custDataLst>
              <p:tags r:id="rId9"/>
            </p:custDataLst>
          </p:nvPr>
        </p:nvSpPr>
        <p:spPr bwMode="gray">
          <a:xfrm>
            <a:off x="6506239" y="3833418"/>
            <a:ext cx="4395530" cy="681373"/>
          </a:xfrm>
          <a:prstGeom prst="roundRect">
            <a:avLst>
              <a:gd name="adj" fmla="val 50000"/>
            </a:avLst>
          </a:prstGeom>
          <a:solidFill>
            <a:schemeClr val="accent4"/>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风险管理计划</a:t>
            </a:r>
          </a:p>
        </p:txBody>
      </p:sp>
      <p:sp>
        <p:nvSpPr>
          <p:cNvPr id="12" name="MH_Other_5"/>
          <p:cNvSpPr>
            <a:spLocks noChangeArrowheads="1"/>
          </p:cNvSpPr>
          <p:nvPr>
            <p:custDataLst>
              <p:tags r:id="rId10"/>
            </p:custDataLst>
          </p:nvPr>
        </p:nvSpPr>
        <p:spPr bwMode="gray">
          <a:xfrm>
            <a:off x="1758309" y="2308365"/>
            <a:ext cx="2606465" cy="2606465"/>
          </a:xfrm>
          <a:prstGeom prst="ellipse">
            <a:avLst/>
          </a:prstGeom>
          <a:solidFill>
            <a:schemeClr val="accent1">
              <a:lumMod val="40000"/>
              <a:lumOff val="60000"/>
            </a:schemeClr>
          </a:solidFill>
          <a:ln>
            <a:noFill/>
          </a:ln>
        </p:spPr>
        <p:txBody>
          <a:bodyPr lIns="0" tIns="0" rIns="0" bIns="0" anchor="ctr" anchorCtr="1">
            <a:norm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algn="ctr" eaLnBrk="1" hangingPunct="1">
              <a:spcBef>
                <a:spcPct val="0"/>
              </a:spcBef>
              <a:buNone/>
              <a:defRPr/>
            </a:pPr>
            <a:endParaRPr lang="zh-TW" altLang="en-US" sz="2530" b="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MH_Title_1"/>
          <p:cNvSpPr/>
          <p:nvPr>
            <p:custDataLst>
              <p:tags r:id="rId11"/>
            </p:custDataLst>
          </p:nvPr>
        </p:nvSpPr>
        <p:spPr>
          <a:xfrm>
            <a:off x="2049357" y="2599412"/>
            <a:ext cx="2026043" cy="20260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Autofit/>
          </a:bodyPr>
          <a:lstStyle/>
          <a:p>
            <a:pPr algn="ctr">
              <a:defRPr/>
            </a:pPr>
            <a:r>
              <a:rPr lang="zh-CN"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rPr>
              <a:t>目录</a:t>
            </a:r>
            <a:endParaRPr lang="zh-TW"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cSld>
  <p:clrMapOvr>
    <a:masterClrMapping/>
  </p:clrMapOvr>
  <p:transition spd="slow" advTm="0">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accel="40000" fill="hold" grpId="0" nodeType="clickEffect" p14:presetBounceEnd="40000">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14:bounceEnd="40000">
                                          <p:cBhvr additive="base">
                                            <p:cTn id="26" dur="1500" fill="hold"/>
                                            <p:tgtEl>
                                              <p:spTgt spid="9"/>
                                            </p:tgtEl>
                                            <p:attrNameLst>
                                              <p:attrName>ppt_x</p:attrName>
                                            </p:attrNameLst>
                                          </p:cBhvr>
                                          <p:tavLst>
                                            <p:tav tm="0">
                                              <p:val>
                                                <p:strVal val="0-#ppt_w/2"/>
                                              </p:val>
                                            </p:tav>
                                            <p:tav tm="100000">
                                              <p:val>
                                                <p:strVal val="#ppt_x"/>
                                              </p:val>
                                            </p:tav>
                                          </p:tavLst>
                                        </p:anim>
                                        <p:anim calcmode="lin" valueType="num" p14:bounceEnd="40000">
                                          <p:cBhvr additive="base">
                                            <p:cTn id="27"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14:presetBounceEnd="40000">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14:bounceEnd="40000">
                                          <p:cBhvr additive="base">
                                            <p:cTn id="37" dur="1500" fill="hold"/>
                                            <p:tgtEl>
                                              <p:spTgt spid="10"/>
                                            </p:tgtEl>
                                            <p:attrNameLst>
                                              <p:attrName>ppt_x</p:attrName>
                                            </p:attrNameLst>
                                          </p:cBhvr>
                                          <p:tavLst>
                                            <p:tav tm="0">
                                              <p:val>
                                                <p:strVal val="0-#ppt_w/2"/>
                                              </p:val>
                                            </p:tav>
                                            <p:tav tm="100000">
                                              <p:val>
                                                <p:strVal val="#ppt_x"/>
                                              </p:val>
                                            </p:tav>
                                          </p:tavLst>
                                        </p:anim>
                                        <p:anim calcmode="lin" valueType="num" p14:bounceEnd="40000">
                                          <p:cBhvr additive="base">
                                            <p:cTn id="38"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left)">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14:presetBounceEnd="40000">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14:bounceEnd="40000">
                                          <p:cBhvr additive="base">
                                            <p:cTn id="48" dur="15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49"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8"/>
                                            </p:tgtEl>
                                            <p:attrNameLst>
                                              <p:attrName>style.visibility</p:attrName>
                                            </p:attrNameLst>
                                          </p:cBhvr>
                                          <p:to>
                                            <p:strVal val="visible"/>
                                          </p:to>
                                        </p:set>
                                        <p:animEffect transition="in" filter="wipe(left)">
                                          <p:cBhvr>
                                            <p:cTn id="54" dur="500"/>
                                            <p:tgtEl>
                                              <p:spTgt spid="8"/>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14:presetBounceEnd="40000">
                                      <p:stCondLst>
                                        <p:cond delay="0"/>
                                      </p:stCondLst>
                                      <p:childTnLst>
                                        <p:set>
                                          <p:cBhvr>
                                            <p:cTn id="58" dur="1" fill="hold">
                                              <p:stCondLst>
                                                <p:cond delay="0"/>
                                              </p:stCondLst>
                                            </p:cTn>
                                            <p:tgtEl>
                                              <p:spTgt spid="3"/>
                                            </p:tgtEl>
                                            <p:attrNameLst>
                                              <p:attrName>style.visibility</p:attrName>
                                            </p:attrNameLst>
                                          </p:cBhvr>
                                          <p:to>
                                            <p:strVal val="visible"/>
                                          </p:to>
                                        </p:set>
                                        <p:anim calcmode="lin" valueType="num" p14:bounceEnd="40000">
                                          <p:cBhvr additive="base">
                                            <p:cTn id="59" dur="15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60"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accel="4000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1500" fill="hold"/>
                                            <p:tgtEl>
                                              <p:spTgt spid="9"/>
                                            </p:tgtEl>
                                            <p:attrNameLst>
                                              <p:attrName>ppt_x</p:attrName>
                                            </p:attrNameLst>
                                          </p:cBhvr>
                                          <p:tavLst>
                                            <p:tav tm="0">
                                              <p:val>
                                                <p:strVal val="0-#ppt_w/2"/>
                                              </p:val>
                                            </p:tav>
                                            <p:tav tm="100000">
                                              <p:val>
                                                <p:strVal val="#ppt_x"/>
                                              </p:val>
                                            </p:tav>
                                          </p:tavLst>
                                        </p:anim>
                                        <p:anim calcmode="lin" valueType="num">
                                          <p:cBhvr additive="base">
                                            <p:cTn id="27"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1500" fill="hold"/>
                                            <p:tgtEl>
                                              <p:spTgt spid="10"/>
                                            </p:tgtEl>
                                            <p:attrNameLst>
                                              <p:attrName>ppt_x</p:attrName>
                                            </p:attrNameLst>
                                          </p:cBhvr>
                                          <p:tavLst>
                                            <p:tav tm="0">
                                              <p:val>
                                                <p:strVal val="0-#ppt_w/2"/>
                                              </p:val>
                                            </p:tav>
                                            <p:tav tm="100000">
                                              <p:val>
                                                <p:strVal val="#ppt_x"/>
                                              </p:val>
                                            </p:tav>
                                          </p:tavLst>
                                        </p:anim>
                                        <p:anim calcmode="lin" valueType="num">
                                          <p:cBhvr additive="base">
                                            <p:cTn id="38"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left)">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cBhvr additive="base">
                                            <p:cTn id="48" dur="1500" fill="hold"/>
                                            <p:tgtEl>
                                              <p:spTgt spid="11"/>
                                            </p:tgtEl>
                                            <p:attrNameLst>
                                              <p:attrName>ppt_x</p:attrName>
                                            </p:attrNameLst>
                                          </p:cBhvr>
                                          <p:tavLst>
                                            <p:tav tm="0">
                                              <p:val>
                                                <p:strVal val="0-#ppt_w/2"/>
                                              </p:val>
                                            </p:tav>
                                            <p:tav tm="100000">
                                              <p:val>
                                                <p:strVal val="#ppt_x"/>
                                              </p:val>
                                            </p:tav>
                                          </p:tavLst>
                                        </p:anim>
                                        <p:anim calcmode="lin" valueType="num">
                                          <p:cBhvr additive="base">
                                            <p:cTn id="49"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8"/>
                                            </p:tgtEl>
                                            <p:attrNameLst>
                                              <p:attrName>style.visibility</p:attrName>
                                            </p:attrNameLst>
                                          </p:cBhvr>
                                          <p:to>
                                            <p:strVal val="visible"/>
                                          </p:to>
                                        </p:set>
                                        <p:animEffect transition="in" filter="wipe(left)">
                                          <p:cBhvr>
                                            <p:cTn id="54" dur="500"/>
                                            <p:tgtEl>
                                              <p:spTgt spid="8"/>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stCondLst>
                                        <p:cond delay="0"/>
                                      </p:stCondLst>
                                      <p:childTnLst>
                                        <p:set>
                                          <p:cBhvr>
                                            <p:cTn id="58" dur="1" fill="hold">
                                              <p:stCondLst>
                                                <p:cond delay="0"/>
                                              </p:stCondLst>
                                            </p:cTn>
                                            <p:tgtEl>
                                              <p:spTgt spid="3"/>
                                            </p:tgtEl>
                                            <p:attrNameLst>
                                              <p:attrName>style.visibility</p:attrName>
                                            </p:attrNameLst>
                                          </p:cBhvr>
                                          <p:to>
                                            <p:strVal val="visible"/>
                                          </p:to>
                                        </p:set>
                                        <p:anim calcmode="lin" valueType="num">
                                          <p:cBhvr additive="base">
                                            <p:cTn id="59" dur="1500" fill="hold"/>
                                            <p:tgtEl>
                                              <p:spTgt spid="3"/>
                                            </p:tgtEl>
                                            <p:attrNameLst>
                                              <p:attrName>ppt_x</p:attrName>
                                            </p:attrNameLst>
                                          </p:cBhvr>
                                          <p:tavLst>
                                            <p:tav tm="0">
                                              <p:val>
                                                <p:strVal val="0-#ppt_w/2"/>
                                              </p:val>
                                            </p:tav>
                                            <p:tav tm="100000">
                                              <p:val>
                                                <p:strVal val="#ppt_x"/>
                                              </p:val>
                                            </p:tav>
                                          </p:tavLst>
                                        </p:anim>
                                        <p:anim calcmode="lin" valueType="num">
                                          <p:cBhvr additive="base">
                                            <p:cTn id="60"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descr="C:\Users\佩强\Pictures\53c1bf9b15.jpg53c1bf9b15"/>
          <p:cNvPicPr>
            <a:picLocks noGrp="1" noChangeAspect="1"/>
          </p:cNvPicPr>
          <p:nvPr>
            <p:ph type="pic" sz="quarter" idx="10"/>
          </p:nvPr>
        </p:nvPicPr>
        <p:blipFill>
          <a:blip r:embed="rId3"/>
          <a:srcRect/>
          <a:stretch>
            <a:fillRect/>
          </a:stretch>
        </p:blipFill>
        <p:spPr>
          <a:xfrm>
            <a:off x="635" y="0"/>
            <a:ext cx="12857480" cy="7232650"/>
          </a:xfrm>
        </p:spPr>
      </p:pic>
      <p:sp>
        <p:nvSpPr>
          <p:cNvPr id="7" name="Rectangle 6"/>
          <p:cNvSpPr/>
          <p:nvPr/>
        </p:nvSpPr>
        <p:spPr>
          <a:xfrm>
            <a:off x="7437487" y="199"/>
            <a:ext cx="4832714" cy="723225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grpSp>
        <p:nvGrpSpPr>
          <p:cNvPr id="8" name="Group 7"/>
          <p:cNvGrpSpPr/>
          <p:nvPr/>
        </p:nvGrpSpPr>
        <p:grpSpPr>
          <a:xfrm>
            <a:off x="7985648" y="951989"/>
            <a:ext cx="3736394" cy="822426"/>
            <a:chOff x="3830728" y="1590566"/>
            <a:chExt cx="3543045" cy="779867"/>
          </a:xfrm>
        </p:grpSpPr>
        <p:sp>
          <p:nvSpPr>
            <p:cNvPr id="2" name="TextBox 1"/>
            <p:cNvSpPr txBox="1"/>
            <p:nvPr/>
          </p:nvSpPr>
          <p:spPr>
            <a:xfrm>
              <a:off x="4831484" y="1590566"/>
              <a:ext cx="1541479" cy="466658"/>
            </a:xfrm>
            <a:prstGeom prst="rect">
              <a:avLst/>
            </a:prstGeom>
            <a:noFill/>
          </p:spPr>
          <p:txBody>
            <a:bodyPr wrap="none" lIns="0" tIns="0" rIns="0" bIns="0" rtlCol="0">
              <a:spAutoFit/>
            </a:bodyPr>
            <a:lstStyle/>
            <a:p>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配置标志</a:t>
              </a:r>
            </a:p>
          </p:txBody>
        </p:sp>
        <p:sp>
          <p:nvSpPr>
            <p:cNvPr id="3" name="TextBox 2"/>
            <p:cNvSpPr txBox="1"/>
            <p:nvPr/>
          </p:nvSpPr>
          <p:spPr>
            <a:xfrm>
              <a:off x="3830728" y="2184974"/>
              <a:ext cx="3543045" cy="185459"/>
            </a:xfrm>
            <a:prstGeom prst="rect">
              <a:avLst/>
            </a:prstGeom>
            <a:noFill/>
          </p:spPr>
          <p:txBody>
            <a:bodyPr wrap="square" lIns="0" tIns="0" rIns="0" bIns="0" rtlCol="0">
              <a:spAutoFit/>
            </a:bodyPr>
            <a:lstStyle/>
            <a:p>
              <a:pPr>
                <a:lnSpc>
                  <a:spcPct val="150000"/>
                </a:lnSpc>
              </a:pPr>
              <a:endParaRPr lang="en-US" altLang="zh-CN" sz="845"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grpSp>
      <p:sp>
        <p:nvSpPr>
          <p:cNvPr id="9" name="TextBox 8"/>
          <p:cNvSpPr txBox="1"/>
          <p:nvPr/>
        </p:nvSpPr>
        <p:spPr>
          <a:xfrm>
            <a:off x="7919590" y="1555047"/>
            <a:ext cx="3868511" cy="5078095"/>
          </a:xfrm>
          <a:prstGeom prst="rect">
            <a:avLst/>
          </a:prstGeom>
          <a:noFill/>
        </p:spPr>
        <p:txBody>
          <a:bodyPr wrap="square" lIns="0" tIns="0" rIns="0" bIns="0" rtlCol="0">
            <a:spAutoFit/>
          </a:bodyPr>
          <a:lstStyle/>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软件项的标识基本按照《软件配置标识命名规则》进行。小组软件配置标识的形式是：XXX—Z—RL—NNN。其中：XXX：指明了某软件课题的组成标识；YYY：指明了某课题的课题标识；Z：是配置分类标识，Z可以是P(计划文档)、R(需求说明)、Re（报告文档）、S(展示材料ppt)；CT：表示修改更改的次数；NNN：是日期。要通过标识能够确定软件项之间的相互联系。</a:t>
            </a:r>
          </a:p>
        </p:txBody>
      </p:sp>
      <p:sp>
        <p:nvSpPr>
          <p:cNvPr id="10" name="TextBox 39"/>
          <p:cNvSpPr txBox="1"/>
          <p:nvPr/>
        </p:nvSpPr>
        <p:spPr>
          <a:xfrm>
            <a:off x="956945" y="1096010"/>
            <a:ext cx="5415915" cy="800100"/>
          </a:xfrm>
          <a:prstGeom prst="rect">
            <a:avLst/>
          </a:prstGeom>
          <a:noFill/>
        </p:spPr>
        <p:txBody>
          <a:bodyPr wrap="square" lIns="0" tIns="0" rIns="0" bIns="0" rtlCol="0">
            <a:spAutoFit/>
          </a:bodyPr>
          <a:lstStyle/>
          <a:p>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参考文献：</a:t>
            </a:r>
            <a:endParaRPr lang="en-US" altLang="zh-CN"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en-US" altLang="zh-CN" sz="2400" dirty="0">
                <a:solidFill>
                  <a:schemeClr val="bg1"/>
                </a:solidFill>
                <a:latin typeface="Impact" panose="020B0806030902050204" pitchFamily="34" charset="0"/>
                <a:ea typeface="微软雅黑" panose="020B0503020204020204" pitchFamily="34" charset="-122"/>
                <a:sym typeface="Arial" panose="020B0604020202020204" pitchFamily="34" charset="0"/>
              </a:rPr>
              <a:t>《软件配置标识命名规则》</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47" presetClass="entr" presetSubtype="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1000"/>
                                        <p:tgtEl>
                                          <p:spTgt spid="8"/>
                                        </p:tgtEl>
                                      </p:cBhvr>
                                    </p:animEffect>
                                    <p:anim calcmode="lin" valueType="num">
                                      <p:cBhvr>
                                        <p:cTn id="17" dur="1000" fill="hold"/>
                                        <p:tgtEl>
                                          <p:spTgt spid="8"/>
                                        </p:tgtEl>
                                        <p:attrNameLst>
                                          <p:attrName>ppt_x</p:attrName>
                                        </p:attrNameLst>
                                      </p:cBhvr>
                                      <p:tavLst>
                                        <p:tav tm="0">
                                          <p:val>
                                            <p:strVal val="#ppt_x"/>
                                          </p:val>
                                        </p:tav>
                                        <p:tav tm="100000">
                                          <p:val>
                                            <p:strVal val="#ppt_x"/>
                                          </p:val>
                                        </p:tav>
                                      </p:tavLst>
                                    </p:anim>
                                    <p:anim calcmode="lin" valueType="num">
                                      <p:cBhvr>
                                        <p:cTn id="18" dur="1000" fill="hold"/>
                                        <p:tgtEl>
                                          <p:spTgt spid="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25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9" grpId="0"/>
      <p:bldP spid="1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5"/>
          <p:cNvSpPr/>
          <p:nvPr/>
        </p:nvSpPr>
        <p:spPr bwMode="auto">
          <a:xfrm>
            <a:off x="4888790" y="4034984"/>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4"/>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5"/>
          <p:cNvSpPr/>
          <p:nvPr/>
        </p:nvSpPr>
        <p:spPr bwMode="auto">
          <a:xfrm>
            <a:off x="4888790" y="3580350"/>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3"/>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5"/>
          <p:cNvSpPr/>
          <p:nvPr/>
        </p:nvSpPr>
        <p:spPr bwMode="auto">
          <a:xfrm>
            <a:off x="4888790" y="3130426"/>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2"/>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5"/>
          <p:cNvSpPr/>
          <p:nvPr/>
        </p:nvSpPr>
        <p:spPr bwMode="auto">
          <a:xfrm>
            <a:off x="4888790" y="2598057"/>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1"/>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Rectangle 10"/>
          <p:cNvSpPr/>
          <p:nvPr/>
        </p:nvSpPr>
        <p:spPr>
          <a:xfrm>
            <a:off x="9607550" y="3367405"/>
            <a:ext cx="1922145"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配置状态报告</a:t>
            </a:r>
          </a:p>
        </p:txBody>
      </p:sp>
      <p:sp>
        <p:nvSpPr>
          <p:cNvPr id="12" name="Rectangle 11"/>
          <p:cNvSpPr/>
          <p:nvPr/>
        </p:nvSpPr>
        <p:spPr>
          <a:xfrm>
            <a:off x="9607741" y="4502414"/>
            <a:ext cx="1770872"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配置审核</a:t>
            </a:r>
          </a:p>
        </p:txBody>
      </p:sp>
      <p:sp>
        <p:nvSpPr>
          <p:cNvPr id="13" name="Rounded Rectangle 12"/>
          <p:cNvSpPr/>
          <p:nvPr/>
        </p:nvSpPr>
        <p:spPr>
          <a:xfrm>
            <a:off x="8648785" y="3318666"/>
            <a:ext cx="797230" cy="770485"/>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ounded Rectangle 13"/>
          <p:cNvSpPr/>
          <p:nvPr/>
        </p:nvSpPr>
        <p:spPr>
          <a:xfrm>
            <a:off x="8648785" y="4453801"/>
            <a:ext cx="797230" cy="770485"/>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Rectangle 14"/>
          <p:cNvSpPr/>
          <p:nvPr/>
        </p:nvSpPr>
        <p:spPr>
          <a:xfrm>
            <a:off x="1532831" y="3367278"/>
            <a:ext cx="1770872"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版本管理</a:t>
            </a:r>
          </a:p>
        </p:txBody>
      </p:sp>
      <p:sp>
        <p:nvSpPr>
          <p:cNvPr id="16" name="Rectangle 15"/>
          <p:cNvSpPr/>
          <p:nvPr/>
        </p:nvSpPr>
        <p:spPr>
          <a:xfrm>
            <a:off x="1532831" y="4502414"/>
            <a:ext cx="1770872"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变更控制</a:t>
            </a:r>
          </a:p>
        </p:txBody>
      </p:sp>
      <p:sp>
        <p:nvSpPr>
          <p:cNvPr id="17" name="Rounded Rectangle 16"/>
          <p:cNvSpPr/>
          <p:nvPr/>
        </p:nvSpPr>
        <p:spPr>
          <a:xfrm>
            <a:off x="3437821" y="3318666"/>
            <a:ext cx="797230" cy="77048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Rounded Rectangle 17"/>
          <p:cNvSpPr/>
          <p:nvPr/>
        </p:nvSpPr>
        <p:spPr>
          <a:xfrm>
            <a:off x="3437821" y="4453801"/>
            <a:ext cx="797230" cy="77048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9" name="Group 18"/>
          <p:cNvGrpSpPr/>
          <p:nvPr/>
        </p:nvGrpSpPr>
        <p:grpSpPr>
          <a:xfrm>
            <a:off x="8773670" y="3433635"/>
            <a:ext cx="547455" cy="543707"/>
            <a:chOff x="1979613" y="3067051"/>
            <a:chExt cx="231775" cy="230188"/>
          </a:xfrm>
          <a:solidFill>
            <a:schemeClr val="bg1"/>
          </a:solidFill>
        </p:grpSpPr>
        <p:sp>
          <p:nvSpPr>
            <p:cNvPr id="20" name="Freeform 38"/>
            <p:cNvSpPr>
              <a:spLocks noEditPoints="1"/>
            </p:cNvSpPr>
            <p:nvPr/>
          </p:nvSpPr>
          <p:spPr bwMode="auto">
            <a:xfrm>
              <a:off x="1979613" y="3067051"/>
              <a:ext cx="231775" cy="230188"/>
            </a:xfrm>
            <a:custGeom>
              <a:avLst/>
              <a:gdLst>
                <a:gd name="T0" fmla="*/ 61 w 122"/>
                <a:gd name="T1" fmla="*/ 0 h 122"/>
                <a:gd name="T2" fmla="*/ 0 w 122"/>
                <a:gd name="T3" fmla="*/ 61 h 122"/>
                <a:gd name="T4" fmla="*/ 61 w 122"/>
                <a:gd name="T5" fmla="*/ 122 h 122"/>
                <a:gd name="T6" fmla="*/ 122 w 122"/>
                <a:gd name="T7" fmla="*/ 61 h 122"/>
                <a:gd name="T8" fmla="*/ 61 w 122"/>
                <a:gd name="T9" fmla="*/ 0 h 122"/>
                <a:gd name="T10" fmla="*/ 64 w 122"/>
                <a:gd name="T11" fmla="*/ 109 h 122"/>
                <a:gd name="T12" fmla="*/ 64 w 122"/>
                <a:gd name="T13" fmla="*/ 102 h 122"/>
                <a:gd name="T14" fmla="*/ 57 w 122"/>
                <a:gd name="T15" fmla="*/ 102 h 122"/>
                <a:gd name="T16" fmla="*/ 57 w 122"/>
                <a:gd name="T17" fmla="*/ 109 h 122"/>
                <a:gd name="T18" fmla="*/ 29 w 122"/>
                <a:gd name="T19" fmla="*/ 97 h 122"/>
                <a:gd name="T20" fmla="*/ 28 w 122"/>
                <a:gd name="T21" fmla="*/ 97 h 122"/>
                <a:gd name="T22" fmla="*/ 27 w 122"/>
                <a:gd name="T23" fmla="*/ 95 h 122"/>
                <a:gd name="T24" fmla="*/ 25 w 122"/>
                <a:gd name="T25" fmla="*/ 93 h 122"/>
                <a:gd name="T26" fmla="*/ 24 w 122"/>
                <a:gd name="T27" fmla="*/ 93 h 122"/>
                <a:gd name="T28" fmla="*/ 13 w 122"/>
                <a:gd name="T29" fmla="*/ 65 h 122"/>
                <a:gd name="T30" fmla="*/ 20 w 122"/>
                <a:gd name="T31" fmla="*/ 65 h 122"/>
                <a:gd name="T32" fmla="*/ 20 w 122"/>
                <a:gd name="T33" fmla="*/ 58 h 122"/>
                <a:gd name="T34" fmla="*/ 13 w 122"/>
                <a:gd name="T35" fmla="*/ 58 h 122"/>
                <a:gd name="T36" fmla="*/ 57 w 122"/>
                <a:gd name="T37" fmla="*/ 13 h 122"/>
                <a:gd name="T38" fmla="*/ 57 w 122"/>
                <a:gd name="T39" fmla="*/ 20 h 122"/>
                <a:gd name="T40" fmla="*/ 64 w 122"/>
                <a:gd name="T41" fmla="*/ 20 h 122"/>
                <a:gd name="T42" fmla="*/ 64 w 122"/>
                <a:gd name="T43" fmla="*/ 13 h 122"/>
                <a:gd name="T44" fmla="*/ 83 w 122"/>
                <a:gd name="T45" fmla="*/ 18 h 122"/>
                <a:gd name="T46" fmla="*/ 83 w 122"/>
                <a:gd name="T47" fmla="*/ 19 h 122"/>
                <a:gd name="T48" fmla="*/ 86 w 122"/>
                <a:gd name="T49" fmla="*/ 21 h 122"/>
                <a:gd name="T50" fmla="*/ 87 w 122"/>
                <a:gd name="T51" fmla="*/ 21 h 122"/>
                <a:gd name="T52" fmla="*/ 90 w 122"/>
                <a:gd name="T53" fmla="*/ 23 h 122"/>
                <a:gd name="T54" fmla="*/ 91 w 122"/>
                <a:gd name="T55" fmla="*/ 24 h 122"/>
                <a:gd name="T56" fmla="*/ 93 w 122"/>
                <a:gd name="T57" fmla="*/ 26 h 122"/>
                <a:gd name="T58" fmla="*/ 94 w 122"/>
                <a:gd name="T59" fmla="*/ 27 h 122"/>
                <a:gd name="T60" fmla="*/ 96 w 122"/>
                <a:gd name="T61" fmla="*/ 29 h 122"/>
                <a:gd name="T62" fmla="*/ 98 w 122"/>
                <a:gd name="T63" fmla="*/ 31 h 122"/>
                <a:gd name="T64" fmla="*/ 99 w 122"/>
                <a:gd name="T65" fmla="*/ 32 h 122"/>
                <a:gd name="T66" fmla="*/ 101 w 122"/>
                <a:gd name="T67" fmla="*/ 35 h 122"/>
                <a:gd name="T68" fmla="*/ 101 w 122"/>
                <a:gd name="T69" fmla="*/ 36 h 122"/>
                <a:gd name="T70" fmla="*/ 103 w 122"/>
                <a:gd name="T71" fmla="*/ 39 h 122"/>
                <a:gd name="T72" fmla="*/ 103 w 122"/>
                <a:gd name="T73" fmla="*/ 39 h 122"/>
                <a:gd name="T74" fmla="*/ 108 w 122"/>
                <a:gd name="T75" fmla="*/ 58 h 122"/>
                <a:gd name="T76" fmla="*/ 102 w 122"/>
                <a:gd name="T77" fmla="*/ 58 h 122"/>
                <a:gd name="T78" fmla="*/ 102 w 122"/>
                <a:gd name="T79" fmla="*/ 65 h 122"/>
                <a:gd name="T80" fmla="*/ 108 w 122"/>
                <a:gd name="T81" fmla="*/ 65 h 122"/>
                <a:gd name="T82" fmla="*/ 64 w 122"/>
                <a:gd name="T83" fmla="*/ 109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2" h="122">
                  <a:moveTo>
                    <a:pt x="61" y="0"/>
                  </a:moveTo>
                  <a:cubicBezTo>
                    <a:pt x="27" y="0"/>
                    <a:pt x="0" y="27"/>
                    <a:pt x="0" y="61"/>
                  </a:cubicBezTo>
                  <a:cubicBezTo>
                    <a:pt x="0" y="95"/>
                    <a:pt x="27" y="122"/>
                    <a:pt x="61" y="122"/>
                  </a:cubicBezTo>
                  <a:cubicBezTo>
                    <a:pt x="94" y="122"/>
                    <a:pt x="122" y="95"/>
                    <a:pt x="122" y="61"/>
                  </a:cubicBezTo>
                  <a:cubicBezTo>
                    <a:pt x="122" y="27"/>
                    <a:pt x="94" y="0"/>
                    <a:pt x="61" y="0"/>
                  </a:cubicBezTo>
                  <a:close/>
                  <a:moveTo>
                    <a:pt x="64" y="109"/>
                  </a:moveTo>
                  <a:cubicBezTo>
                    <a:pt x="64" y="102"/>
                    <a:pt x="64" y="102"/>
                    <a:pt x="64" y="102"/>
                  </a:cubicBezTo>
                  <a:cubicBezTo>
                    <a:pt x="57" y="102"/>
                    <a:pt x="57" y="102"/>
                    <a:pt x="57" y="102"/>
                  </a:cubicBezTo>
                  <a:cubicBezTo>
                    <a:pt x="57" y="109"/>
                    <a:pt x="57" y="109"/>
                    <a:pt x="57" y="109"/>
                  </a:cubicBezTo>
                  <a:cubicBezTo>
                    <a:pt x="46" y="108"/>
                    <a:pt x="37" y="104"/>
                    <a:pt x="29" y="97"/>
                  </a:cubicBezTo>
                  <a:cubicBezTo>
                    <a:pt x="29" y="97"/>
                    <a:pt x="29" y="97"/>
                    <a:pt x="28" y="97"/>
                  </a:cubicBezTo>
                  <a:cubicBezTo>
                    <a:pt x="28" y="96"/>
                    <a:pt x="27" y="96"/>
                    <a:pt x="27" y="95"/>
                  </a:cubicBezTo>
                  <a:cubicBezTo>
                    <a:pt x="26" y="95"/>
                    <a:pt x="25" y="94"/>
                    <a:pt x="25" y="93"/>
                  </a:cubicBezTo>
                  <a:cubicBezTo>
                    <a:pt x="25" y="93"/>
                    <a:pt x="25" y="93"/>
                    <a:pt x="24" y="93"/>
                  </a:cubicBezTo>
                  <a:cubicBezTo>
                    <a:pt x="18" y="85"/>
                    <a:pt x="13" y="75"/>
                    <a:pt x="13" y="65"/>
                  </a:cubicBezTo>
                  <a:cubicBezTo>
                    <a:pt x="20" y="65"/>
                    <a:pt x="20" y="65"/>
                    <a:pt x="20" y="65"/>
                  </a:cubicBezTo>
                  <a:cubicBezTo>
                    <a:pt x="20" y="58"/>
                    <a:pt x="20" y="58"/>
                    <a:pt x="20" y="58"/>
                  </a:cubicBezTo>
                  <a:cubicBezTo>
                    <a:pt x="13" y="58"/>
                    <a:pt x="13" y="58"/>
                    <a:pt x="13" y="58"/>
                  </a:cubicBezTo>
                  <a:cubicBezTo>
                    <a:pt x="15" y="34"/>
                    <a:pt x="33" y="15"/>
                    <a:pt x="57" y="13"/>
                  </a:cubicBezTo>
                  <a:cubicBezTo>
                    <a:pt x="57" y="20"/>
                    <a:pt x="57" y="20"/>
                    <a:pt x="57" y="20"/>
                  </a:cubicBezTo>
                  <a:cubicBezTo>
                    <a:pt x="64" y="20"/>
                    <a:pt x="64" y="20"/>
                    <a:pt x="64" y="20"/>
                  </a:cubicBezTo>
                  <a:cubicBezTo>
                    <a:pt x="64" y="13"/>
                    <a:pt x="64" y="13"/>
                    <a:pt x="64" y="13"/>
                  </a:cubicBezTo>
                  <a:cubicBezTo>
                    <a:pt x="71" y="14"/>
                    <a:pt x="77" y="16"/>
                    <a:pt x="83" y="18"/>
                  </a:cubicBezTo>
                  <a:cubicBezTo>
                    <a:pt x="83" y="19"/>
                    <a:pt x="83" y="19"/>
                    <a:pt x="83" y="19"/>
                  </a:cubicBezTo>
                  <a:cubicBezTo>
                    <a:pt x="84" y="19"/>
                    <a:pt x="85" y="20"/>
                    <a:pt x="86" y="21"/>
                  </a:cubicBezTo>
                  <a:cubicBezTo>
                    <a:pt x="87" y="21"/>
                    <a:pt x="87" y="21"/>
                    <a:pt x="87" y="21"/>
                  </a:cubicBezTo>
                  <a:cubicBezTo>
                    <a:pt x="88" y="22"/>
                    <a:pt x="89" y="22"/>
                    <a:pt x="90" y="23"/>
                  </a:cubicBezTo>
                  <a:cubicBezTo>
                    <a:pt x="90" y="23"/>
                    <a:pt x="91" y="24"/>
                    <a:pt x="91" y="24"/>
                  </a:cubicBezTo>
                  <a:cubicBezTo>
                    <a:pt x="92" y="25"/>
                    <a:pt x="92" y="25"/>
                    <a:pt x="93" y="26"/>
                  </a:cubicBezTo>
                  <a:cubicBezTo>
                    <a:pt x="94" y="26"/>
                    <a:pt x="94" y="27"/>
                    <a:pt x="94" y="27"/>
                  </a:cubicBezTo>
                  <a:cubicBezTo>
                    <a:pt x="95" y="28"/>
                    <a:pt x="96" y="28"/>
                    <a:pt x="96" y="29"/>
                  </a:cubicBezTo>
                  <a:cubicBezTo>
                    <a:pt x="97" y="29"/>
                    <a:pt x="97" y="30"/>
                    <a:pt x="98" y="31"/>
                  </a:cubicBezTo>
                  <a:cubicBezTo>
                    <a:pt x="98" y="31"/>
                    <a:pt x="98" y="32"/>
                    <a:pt x="99" y="32"/>
                  </a:cubicBezTo>
                  <a:cubicBezTo>
                    <a:pt x="99" y="33"/>
                    <a:pt x="100" y="34"/>
                    <a:pt x="101" y="35"/>
                  </a:cubicBezTo>
                  <a:cubicBezTo>
                    <a:pt x="101" y="35"/>
                    <a:pt x="101" y="35"/>
                    <a:pt x="101" y="36"/>
                  </a:cubicBezTo>
                  <a:cubicBezTo>
                    <a:pt x="102" y="37"/>
                    <a:pt x="103" y="38"/>
                    <a:pt x="103" y="39"/>
                  </a:cubicBezTo>
                  <a:cubicBezTo>
                    <a:pt x="103" y="39"/>
                    <a:pt x="103" y="39"/>
                    <a:pt x="103" y="39"/>
                  </a:cubicBezTo>
                  <a:cubicBezTo>
                    <a:pt x="106" y="45"/>
                    <a:pt x="108" y="51"/>
                    <a:pt x="108" y="58"/>
                  </a:cubicBezTo>
                  <a:cubicBezTo>
                    <a:pt x="102" y="58"/>
                    <a:pt x="102" y="58"/>
                    <a:pt x="102" y="58"/>
                  </a:cubicBezTo>
                  <a:cubicBezTo>
                    <a:pt x="102" y="65"/>
                    <a:pt x="102" y="65"/>
                    <a:pt x="102" y="65"/>
                  </a:cubicBezTo>
                  <a:cubicBezTo>
                    <a:pt x="108" y="65"/>
                    <a:pt x="108" y="65"/>
                    <a:pt x="108" y="65"/>
                  </a:cubicBezTo>
                  <a:cubicBezTo>
                    <a:pt x="107" y="88"/>
                    <a:pt x="88" y="107"/>
                    <a:pt x="64"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39"/>
            <p:cNvSpPr>
              <a:spLocks noEditPoints="1"/>
            </p:cNvSpPr>
            <p:nvPr/>
          </p:nvSpPr>
          <p:spPr bwMode="auto">
            <a:xfrm>
              <a:off x="2063750" y="3125788"/>
              <a:ext cx="69850" cy="98425"/>
            </a:xfrm>
            <a:custGeom>
              <a:avLst/>
              <a:gdLst>
                <a:gd name="T0" fmla="*/ 9 w 36"/>
                <a:gd name="T1" fmla="*/ 29 h 52"/>
                <a:gd name="T2" fmla="*/ 9 w 36"/>
                <a:gd name="T3" fmla="*/ 29 h 52"/>
                <a:gd name="T4" fmla="*/ 0 w 36"/>
                <a:gd name="T5" fmla="*/ 52 h 52"/>
                <a:gd name="T6" fmla="*/ 20 w 36"/>
                <a:gd name="T7" fmla="*/ 36 h 52"/>
                <a:gd name="T8" fmla="*/ 20 w 36"/>
                <a:gd name="T9" fmla="*/ 36 h 52"/>
                <a:gd name="T10" fmla="*/ 22 w 36"/>
                <a:gd name="T11" fmla="*/ 32 h 52"/>
                <a:gd name="T12" fmla="*/ 36 w 36"/>
                <a:gd name="T13" fmla="*/ 0 h 52"/>
                <a:gd name="T14" fmla="*/ 11 w 36"/>
                <a:gd name="T15" fmla="*/ 25 h 52"/>
                <a:gd name="T16" fmla="*/ 9 w 36"/>
                <a:gd name="T17" fmla="*/ 29 h 52"/>
                <a:gd name="T18" fmla="*/ 16 w 36"/>
                <a:gd name="T19" fmla="*/ 27 h 52"/>
                <a:gd name="T20" fmla="*/ 19 w 36"/>
                <a:gd name="T21" fmla="*/ 30 h 52"/>
                <a:gd name="T22" fmla="*/ 16 w 36"/>
                <a:gd name="T23" fmla="*/ 33 h 52"/>
                <a:gd name="T24" fmla="*/ 13 w 36"/>
                <a:gd name="T25" fmla="*/ 30 h 52"/>
                <a:gd name="T26" fmla="*/ 16 w 36"/>
                <a:gd name="T27"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52">
                  <a:moveTo>
                    <a:pt x="9" y="29"/>
                  </a:moveTo>
                  <a:cubicBezTo>
                    <a:pt x="9" y="29"/>
                    <a:pt x="9" y="29"/>
                    <a:pt x="9" y="29"/>
                  </a:cubicBezTo>
                  <a:cubicBezTo>
                    <a:pt x="0" y="52"/>
                    <a:pt x="0" y="52"/>
                    <a:pt x="0" y="52"/>
                  </a:cubicBezTo>
                  <a:cubicBezTo>
                    <a:pt x="20" y="36"/>
                    <a:pt x="20" y="36"/>
                    <a:pt x="20" y="36"/>
                  </a:cubicBezTo>
                  <a:cubicBezTo>
                    <a:pt x="20" y="36"/>
                    <a:pt x="20" y="36"/>
                    <a:pt x="20" y="36"/>
                  </a:cubicBezTo>
                  <a:cubicBezTo>
                    <a:pt x="22" y="35"/>
                    <a:pt x="22" y="33"/>
                    <a:pt x="22" y="32"/>
                  </a:cubicBezTo>
                  <a:cubicBezTo>
                    <a:pt x="36" y="0"/>
                    <a:pt x="36" y="0"/>
                    <a:pt x="36" y="0"/>
                  </a:cubicBezTo>
                  <a:cubicBezTo>
                    <a:pt x="11" y="25"/>
                    <a:pt x="11" y="25"/>
                    <a:pt x="11" y="25"/>
                  </a:cubicBezTo>
                  <a:cubicBezTo>
                    <a:pt x="10" y="26"/>
                    <a:pt x="9" y="27"/>
                    <a:pt x="9" y="29"/>
                  </a:cubicBezTo>
                  <a:close/>
                  <a:moveTo>
                    <a:pt x="16" y="27"/>
                  </a:moveTo>
                  <a:cubicBezTo>
                    <a:pt x="17" y="27"/>
                    <a:pt x="19" y="28"/>
                    <a:pt x="19" y="30"/>
                  </a:cubicBezTo>
                  <a:cubicBezTo>
                    <a:pt x="19" y="32"/>
                    <a:pt x="17" y="33"/>
                    <a:pt x="16" y="33"/>
                  </a:cubicBezTo>
                  <a:cubicBezTo>
                    <a:pt x="14" y="33"/>
                    <a:pt x="13" y="32"/>
                    <a:pt x="13" y="30"/>
                  </a:cubicBezTo>
                  <a:cubicBezTo>
                    <a:pt x="13" y="28"/>
                    <a:pt x="14" y="27"/>
                    <a:pt x="16"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Oval 40"/>
            <p:cNvSpPr>
              <a:spLocks noChangeArrowheads="1"/>
            </p:cNvSpPr>
            <p:nvPr/>
          </p:nvSpPr>
          <p:spPr bwMode="auto">
            <a:xfrm>
              <a:off x="2090738" y="3179763"/>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3" name="Group 22"/>
          <p:cNvGrpSpPr/>
          <p:nvPr/>
        </p:nvGrpSpPr>
        <p:grpSpPr>
          <a:xfrm>
            <a:off x="8810511" y="4651787"/>
            <a:ext cx="451276" cy="434685"/>
            <a:chOff x="4616450" y="1549401"/>
            <a:chExt cx="215900" cy="207963"/>
          </a:xfrm>
          <a:solidFill>
            <a:schemeClr val="bg1"/>
          </a:solidFill>
        </p:grpSpPr>
        <p:sp>
          <p:nvSpPr>
            <p:cNvPr id="24" name="Freeform 6"/>
            <p:cNvSpPr>
              <a:spLocks noEditPoints="1"/>
            </p:cNvSpPr>
            <p:nvPr/>
          </p:nvSpPr>
          <p:spPr bwMode="auto">
            <a:xfrm>
              <a:off x="4616450" y="1549401"/>
              <a:ext cx="215900" cy="207963"/>
            </a:xfrm>
            <a:custGeom>
              <a:avLst/>
              <a:gdLst>
                <a:gd name="T0" fmla="*/ 124 w 133"/>
                <a:gd name="T1" fmla="*/ 0 h 127"/>
                <a:gd name="T2" fmla="*/ 9 w 133"/>
                <a:gd name="T3" fmla="*/ 0 h 127"/>
                <a:gd name="T4" fmla="*/ 0 w 133"/>
                <a:gd name="T5" fmla="*/ 9 h 127"/>
                <a:gd name="T6" fmla="*/ 0 w 133"/>
                <a:gd name="T7" fmla="*/ 91 h 127"/>
                <a:gd name="T8" fmla="*/ 9 w 133"/>
                <a:gd name="T9" fmla="*/ 100 h 127"/>
                <a:gd name="T10" fmla="*/ 53 w 133"/>
                <a:gd name="T11" fmla="*/ 100 h 127"/>
                <a:gd name="T12" fmla="*/ 39 w 133"/>
                <a:gd name="T13" fmla="*/ 118 h 127"/>
                <a:gd name="T14" fmla="*/ 39 w 133"/>
                <a:gd name="T15" fmla="*/ 127 h 127"/>
                <a:gd name="T16" fmla="*/ 53 w 133"/>
                <a:gd name="T17" fmla="*/ 127 h 127"/>
                <a:gd name="T18" fmla="*/ 80 w 133"/>
                <a:gd name="T19" fmla="*/ 127 h 127"/>
                <a:gd name="T20" fmla="*/ 93 w 133"/>
                <a:gd name="T21" fmla="*/ 127 h 127"/>
                <a:gd name="T22" fmla="*/ 93 w 133"/>
                <a:gd name="T23" fmla="*/ 118 h 127"/>
                <a:gd name="T24" fmla="*/ 80 w 133"/>
                <a:gd name="T25" fmla="*/ 100 h 127"/>
                <a:gd name="T26" fmla="*/ 124 w 133"/>
                <a:gd name="T27" fmla="*/ 100 h 127"/>
                <a:gd name="T28" fmla="*/ 133 w 133"/>
                <a:gd name="T29" fmla="*/ 91 h 127"/>
                <a:gd name="T30" fmla="*/ 133 w 133"/>
                <a:gd name="T31" fmla="*/ 9 h 127"/>
                <a:gd name="T32" fmla="*/ 124 w 133"/>
                <a:gd name="T33" fmla="*/ 0 h 127"/>
                <a:gd name="T34" fmla="*/ 59 w 133"/>
                <a:gd name="T35" fmla="*/ 89 h 127"/>
                <a:gd name="T36" fmla="*/ 67 w 133"/>
                <a:gd name="T37" fmla="*/ 82 h 127"/>
                <a:gd name="T38" fmla="*/ 75 w 133"/>
                <a:gd name="T39" fmla="*/ 89 h 127"/>
                <a:gd name="T40" fmla="*/ 67 w 133"/>
                <a:gd name="T41" fmla="*/ 97 h 127"/>
                <a:gd name="T42" fmla="*/ 59 w 133"/>
                <a:gd name="T43" fmla="*/ 89 h 127"/>
                <a:gd name="T44" fmla="*/ 123 w 133"/>
                <a:gd name="T45" fmla="*/ 79 h 127"/>
                <a:gd name="T46" fmla="*/ 9 w 133"/>
                <a:gd name="T47" fmla="*/ 79 h 127"/>
                <a:gd name="T48" fmla="*/ 9 w 133"/>
                <a:gd name="T49" fmla="*/ 10 h 127"/>
                <a:gd name="T50" fmla="*/ 123 w 133"/>
                <a:gd name="T51" fmla="*/ 10 h 127"/>
                <a:gd name="T52" fmla="*/ 123 w 133"/>
                <a:gd name="T53" fmla="*/ 7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3" h="127">
                  <a:moveTo>
                    <a:pt x="124" y="0"/>
                  </a:moveTo>
                  <a:cubicBezTo>
                    <a:pt x="9" y="0"/>
                    <a:pt x="9" y="0"/>
                    <a:pt x="9" y="0"/>
                  </a:cubicBezTo>
                  <a:cubicBezTo>
                    <a:pt x="4" y="0"/>
                    <a:pt x="0" y="4"/>
                    <a:pt x="0" y="9"/>
                  </a:cubicBezTo>
                  <a:cubicBezTo>
                    <a:pt x="0" y="91"/>
                    <a:pt x="0" y="91"/>
                    <a:pt x="0" y="91"/>
                  </a:cubicBezTo>
                  <a:cubicBezTo>
                    <a:pt x="0" y="96"/>
                    <a:pt x="4" y="100"/>
                    <a:pt x="9" y="100"/>
                  </a:cubicBezTo>
                  <a:cubicBezTo>
                    <a:pt x="53" y="100"/>
                    <a:pt x="53" y="100"/>
                    <a:pt x="53" y="100"/>
                  </a:cubicBezTo>
                  <a:cubicBezTo>
                    <a:pt x="53" y="100"/>
                    <a:pt x="55" y="118"/>
                    <a:pt x="39" y="118"/>
                  </a:cubicBezTo>
                  <a:cubicBezTo>
                    <a:pt x="39" y="127"/>
                    <a:pt x="39" y="127"/>
                    <a:pt x="39" y="127"/>
                  </a:cubicBezTo>
                  <a:cubicBezTo>
                    <a:pt x="53" y="127"/>
                    <a:pt x="53" y="127"/>
                    <a:pt x="53" y="127"/>
                  </a:cubicBezTo>
                  <a:cubicBezTo>
                    <a:pt x="80" y="127"/>
                    <a:pt x="80" y="127"/>
                    <a:pt x="80" y="127"/>
                  </a:cubicBezTo>
                  <a:cubicBezTo>
                    <a:pt x="93" y="127"/>
                    <a:pt x="93" y="127"/>
                    <a:pt x="93" y="127"/>
                  </a:cubicBezTo>
                  <a:cubicBezTo>
                    <a:pt x="93" y="118"/>
                    <a:pt x="93" y="118"/>
                    <a:pt x="93" y="118"/>
                  </a:cubicBezTo>
                  <a:cubicBezTo>
                    <a:pt x="77" y="118"/>
                    <a:pt x="80" y="100"/>
                    <a:pt x="80" y="100"/>
                  </a:cubicBezTo>
                  <a:cubicBezTo>
                    <a:pt x="124" y="100"/>
                    <a:pt x="124" y="100"/>
                    <a:pt x="124" y="100"/>
                  </a:cubicBezTo>
                  <a:cubicBezTo>
                    <a:pt x="129" y="100"/>
                    <a:pt x="133" y="96"/>
                    <a:pt x="133" y="91"/>
                  </a:cubicBezTo>
                  <a:cubicBezTo>
                    <a:pt x="133" y="9"/>
                    <a:pt x="133" y="9"/>
                    <a:pt x="133" y="9"/>
                  </a:cubicBezTo>
                  <a:cubicBezTo>
                    <a:pt x="133" y="4"/>
                    <a:pt x="129" y="0"/>
                    <a:pt x="124" y="0"/>
                  </a:cubicBezTo>
                  <a:close/>
                  <a:moveTo>
                    <a:pt x="59" y="89"/>
                  </a:moveTo>
                  <a:cubicBezTo>
                    <a:pt x="59" y="85"/>
                    <a:pt x="63" y="82"/>
                    <a:pt x="67" y="82"/>
                  </a:cubicBezTo>
                  <a:cubicBezTo>
                    <a:pt x="71" y="82"/>
                    <a:pt x="75" y="85"/>
                    <a:pt x="75" y="89"/>
                  </a:cubicBezTo>
                  <a:cubicBezTo>
                    <a:pt x="75" y="93"/>
                    <a:pt x="71" y="97"/>
                    <a:pt x="67" y="97"/>
                  </a:cubicBezTo>
                  <a:cubicBezTo>
                    <a:pt x="63" y="97"/>
                    <a:pt x="59" y="93"/>
                    <a:pt x="59" y="89"/>
                  </a:cubicBezTo>
                  <a:close/>
                  <a:moveTo>
                    <a:pt x="123" y="79"/>
                  </a:moveTo>
                  <a:cubicBezTo>
                    <a:pt x="9" y="79"/>
                    <a:pt x="9" y="79"/>
                    <a:pt x="9" y="79"/>
                  </a:cubicBezTo>
                  <a:cubicBezTo>
                    <a:pt x="9" y="10"/>
                    <a:pt x="9" y="10"/>
                    <a:pt x="9" y="10"/>
                  </a:cubicBezTo>
                  <a:cubicBezTo>
                    <a:pt x="123" y="10"/>
                    <a:pt x="123" y="10"/>
                    <a:pt x="123" y="10"/>
                  </a:cubicBezTo>
                  <a:lnTo>
                    <a:pt x="123" y="7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Oval 7"/>
            <p:cNvSpPr>
              <a:spLocks noChangeArrowheads="1"/>
            </p:cNvSpPr>
            <p:nvPr/>
          </p:nvSpPr>
          <p:spPr bwMode="auto">
            <a:xfrm>
              <a:off x="4718050" y="1685926"/>
              <a:ext cx="15875"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6" name="Freeform 59"/>
          <p:cNvSpPr>
            <a:spLocks noEditPoints="1"/>
          </p:cNvSpPr>
          <p:nvPr/>
        </p:nvSpPr>
        <p:spPr bwMode="auto">
          <a:xfrm>
            <a:off x="3629618" y="4560369"/>
            <a:ext cx="392299" cy="526104"/>
          </a:xfrm>
          <a:custGeom>
            <a:avLst/>
            <a:gdLst>
              <a:gd name="T0" fmla="*/ 108 w 108"/>
              <a:gd name="T1" fmla="*/ 145 h 145"/>
              <a:gd name="T2" fmla="*/ 0 w 108"/>
              <a:gd name="T3" fmla="*/ 145 h 145"/>
              <a:gd name="T4" fmla="*/ 0 w 108"/>
              <a:gd name="T5" fmla="*/ 135 h 145"/>
              <a:gd name="T6" fmla="*/ 13 w 108"/>
              <a:gd name="T7" fmla="*/ 124 h 145"/>
              <a:gd name="T8" fmla="*/ 96 w 108"/>
              <a:gd name="T9" fmla="*/ 124 h 145"/>
              <a:gd name="T10" fmla="*/ 108 w 108"/>
              <a:gd name="T11" fmla="*/ 135 h 145"/>
              <a:gd name="T12" fmla="*/ 108 w 108"/>
              <a:gd name="T13" fmla="*/ 145 h 145"/>
              <a:gd name="T14" fmla="*/ 16 w 108"/>
              <a:gd name="T15" fmla="*/ 116 h 145"/>
              <a:gd name="T16" fmla="*/ 24 w 108"/>
              <a:gd name="T17" fmla="*/ 91 h 145"/>
              <a:gd name="T18" fmla="*/ 85 w 108"/>
              <a:gd name="T19" fmla="*/ 91 h 145"/>
              <a:gd name="T20" fmla="*/ 93 w 108"/>
              <a:gd name="T21" fmla="*/ 116 h 145"/>
              <a:gd name="T22" fmla="*/ 16 w 108"/>
              <a:gd name="T23" fmla="*/ 116 h 145"/>
              <a:gd name="T24" fmla="*/ 28 w 108"/>
              <a:gd name="T25" fmla="*/ 76 h 145"/>
              <a:gd name="T26" fmla="*/ 36 w 108"/>
              <a:gd name="T27" fmla="*/ 51 h 145"/>
              <a:gd name="T28" fmla="*/ 72 w 108"/>
              <a:gd name="T29" fmla="*/ 51 h 145"/>
              <a:gd name="T30" fmla="*/ 80 w 108"/>
              <a:gd name="T31" fmla="*/ 76 h 145"/>
              <a:gd name="T32" fmla="*/ 28 w 108"/>
              <a:gd name="T33" fmla="*/ 76 h 145"/>
              <a:gd name="T34" fmla="*/ 49 w 108"/>
              <a:gd name="T35" fmla="*/ 12 h 145"/>
              <a:gd name="T36" fmla="*/ 60 w 108"/>
              <a:gd name="T37" fmla="*/ 12 h 145"/>
              <a:gd name="T38" fmla="*/ 68 w 108"/>
              <a:gd name="T39" fmla="*/ 36 h 145"/>
              <a:gd name="T40" fmla="*/ 41 w 108"/>
              <a:gd name="T41" fmla="*/ 36 h 145"/>
              <a:gd name="T42" fmla="*/ 49 w 108"/>
              <a:gd name="T43" fmla="*/ 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145">
                <a:moveTo>
                  <a:pt x="108" y="145"/>
                </a:moveTo>
                <a:cubicBezTo>
                  <a:pt x="0" y="145"/>
                  <a:pt x="0" y="145"/>
                  <a:pt x="0" y="145"/>
                </a:cubicBezTo>
                <a:cubicBezTo>
                  <a:pt x="0" y="135"/>
                  <a:pt x="0" y="135"/>
                  <a:pt x="0" y="135"/>
                </a:cubicBezTo>
                <a:cubicBezTo>
                  <a:pt x="13" y="124"/>
                  <a:pt x="13" y="124"/>
                  <a:pt x="13" y="124"/>
                </a:cubicBezTo>
                <a:cubicBezTo>
                  <a:pt x="96" y="124"/>
                  <a:pt x="96" y="124"/>
                  <a:pt x="96" y="124"/>
                </a:cubicBezTo>
                <a:cubicBezTo>
                  <a:pt x="108" y="135"/>
                  <a:pt x="108" y="135"/>
                  <a:pt x="108" y="135"/>
                </a:cubicBezTo>
                <a:lnTo>
                  <a:pt x="108" y="145"/>
                </a:lnTo>
                <a:close/>
                <a:moveTo>
                  <a:pt x="16" y="116"/>
                </a:moveTo>
                <a:cubicBezTo>
                  <a:pt x="24" y="91"/>
                  <a:pt x="24" y="91"/>
                  <a:pt x="24" y="91"/>
                </a:cubicBezTo>
                <a:cubicBezTo>
                  <a:pt x="85" y="91"/>
                  <a:pt x="85" y="91"/>
                  <a:pt x="85" y="91"/>
                </a:cubicBezTo>
                <a:cubicBezTo>
                  <a:pt x="93" y="116"/>
                  <a:pt x="93" y="116"/>
                  <a:pt x="93" y="116"/>
                </a:cubicBezTo>
                <a:lnTo>
                  <a:pt x="16" y="116"/>
                </a:lnTo>
                <a:close/>
                <a:moveTo>
                  <a:pt x="28" y="76"/>
                </a:moveTo>
                <a:cubicBezTo>
                  <a:pt x="36" y="51"/>
                  <a:pt x="36" y="51"/>
                  <a:pt x="36" y="51"/>
                </a:cubicBezTo>
                <a:cubicBezTo>
                  <a:pt x="72" y="51"/>
                  <a:pt x="72" y="51"/>
                  <a:pt x="72" y="51"/>
                </a:cubicBezTo>
                <a:cubicBezTo>
                  <a:pt x="80" y="76"/>
                  <a:pt x="80" y="76"/>
                  <a:pt x="80" y="76"/>
                </a:cubicBezTo>
                <a:lnTo>
                  <a:pt x="28" y="76"/>
                </a:lnTo>
                <a:close/>
                <a:moveTo>
                  <a:pt x="49" y="12"/>
                </a:moveTo>
                <a:cubicBezTo>
                  <a:pt x="49" y="12"/>
                  <a:pt x="54" y="0"/>
                  <a:pt x="60" y="12"/>
                </a:cubicBezTo>
                <a:cubicBezTo>
                  <a:pt x="68" y="36"/>
                  <a:pt x="68" y="36"/>
                  <a:pt x="68" y="36"/>
                </a:cubicBezTo>
                <a:cubicBezTo>
                  <a:pt x="41" y="36"/>
                  <a:pt x="41" y="36"/>
                  <a:pt x="41" y="36"/>
                </a:cubicBezTo>
                <a:lnTo>
                  <a:pt x="49" y="12"/>
                </a:lnTo>
                <a:close/>
              </a:path>
            </a:pathLst>
          </a:custGeom>
          <a:solidFill>
            <a:schemeClr val="bg1"/>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7" name="Group 26"/>
          <p:cNvGrpSpPr/>
          <p:nvPr/>
        </p:nvGrpSpPr>
        <p:grpSpPr>
          <a:xfrm>
            <a:off x="3650953" y="3490624"/>
            <a:ext cx="370965" cy="429731"/>
            <a:chOff x="3581400" y="3905251"/>
            <a:chExt cx="160338" cy="185738"/>
          </a:xfrm>
          <a:solidFill>
            <a:schemeClr val="bg1"/>
          </a:solidFill>
        </p:grpSpPr>
        <p:sp>
          <p:nvSpPr>
            <p:cNvPr id="28" name="Rectangle 33"/>
            <p:cNvSpPr>
              <a:spLocks noChangeArrowheads="1"/>
            </p:cNvSpPr>
            <p:nvPr/>
          </p:nvSpPr>
          <p:spPr bwMode="auto">
            <a:xfrm>
              <a:off x="3670300" y="3941763"/>
              <a:ext cx="28575" cy="149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Rectangle 34"/>
            <p:cNvSpPr>
              <a:spLocks noChangeArrowheads="1"/>
            </p:cNvSpPr>
            <p:nvPr/>
          </p:nvSpPr>
          <p:spPr bwMode="auto">
            <a:xfrm>
              <a:off x="3627438" y="3971926"/>
              <a:ext cx="26988"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35"/>
            <p:cNvSpPr>
              <a:spLocks noChangeArrowheads="1"/>
            </p:cNvSpPr>
            <p:nvPr/>
          </p:nvSpPr>
          <p:spPr bwMode="auto">
            <a:xfrm>
              <a:off x="3581400" y="3994151"/>
              <a:ext cx="26988" cy="968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Rectangle 36"/>
            <p:cNvSpPr>
              <a:spLocks noChangeArrowheads="1"/>
            </p:cNvSpPr>
            <p:nvPr/>
          </p:nvSpPr>
          <p:spPr bwMode="auto">
            <a:xfrm>
              <a:off x="3714750" y="3905251"/>
              <a:ext cx="26988" cy="1857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3"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配置系统管理指南</a:t>
            </a:r>
          </a:p>
        </p:txBody>
      </p:sp>
      <p:sp>
        <p:nvSpPr>
          <p:cNvPr id="2" name="TextBox 39"/>
          <p:cNvSpPr txBox="1"/>
          <p:nvPr/>
        </p:nvSpPr>
        <p:spPr>
          <a:xfrm>
            <a:off x="956945" y="1096010"/>
            <a:ext cx="5857240" cy="368935"/>
          </a:xfrm>
          <a:prstGeom prst="rect">
            <a:avLst/>
          </a:prstGeom>
          <a:noFill/>
        </p:spPr>
        <p:txBody>
          <a:bodyPr wrap="square" lIns="0" tIns="0" rIns="0" bIns="0" rtlCol="0">
            <a:spAutoFit/>
          </a:bodyPr>
          <a:lstStyle/>
          <a:p>
            <a:r>
              <a:rPr lang="zh-CN" sz="2400" dirty="0">
                <a:solidFill>
                  <a:schemeClr val="tx1"/>
                </a:solidFill>
                <a:latin typeface="Impact" panose="020B0806030902050204" pitchFamily="34" charset="0"/>
                <a:ea typeface="微软雅黑" panose="020B0503020204020204" pitchFamily="34" charset="-122"/>
                <a:sym typeface="Arial" panose="020B0604020202020204" pitchFamily="34" charset="0"/>
              </a:rPr>
              <a:t>详情参见需求工程计划</a:t>
            </a:r>
            <a:r>
              <a:rPr lang="en-US" altLang="zh-CN" sz="2400" dirty="0">
                <a:solidFill>
                  <a:schemeClr val="tx1"/>
                </a:solidFill>
                <a:latin typeface="Impact" panose="020B0806030902050204" pitchFamily="34" charset="0"/>
                <a:ea typeface="微软雅黑" panose="020B0503020204020204" pitchFamily="34" charset="-122"/>
                <a:sym typeface="Arial" panose="020B0604020202020204" pitchFamily="34" charset="0"/>
              </a:rPr>
              <a:t>-</a:t>
            </a:r>
            <a:r>
              <a:rPr lang="zh-CN" altLang="en-US" sz="2400" dirty="0">
                <a:solidFill>
                  <a:schemeClr val="tx1"/>
                </a:solidFill>
                <a:latin typeface="Impact" panose="020B0806030902050204" pitchFamily="34" charset="0"/>
                <a:ea typeface="微软雅黑" panose="020B0503020204020204" pitchFamily="34" charset="-122"/>
                <a:sym typeface="Arial" panose="020B0604020202020204" pitchFamily="34" charset="0"/>
              </a:rPr>
              <a:t>配置系统管理指南</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250" fill="hold"/>
                                        <p:tgtEl>
                                          <p:spTgt spid="8"/>
                                        </p:tgtEl>
                                        <p:attrNameLst>
                                          <p:attrName>ppt_x</p:attrName>
                                        </p:attrNameLst>
                                      </p:cBhvr>
                                      <p:tavLst>
                                        <p:tav tm="0">
                                          <p:val>
                                            <p:strVal val="#ppt_x"/>
                                          </p:val>
                                        </p:tav>
                                        <p:tav tm="100000">
                                          <p:val>
                                            <p:strVal val="#ppt_x"/>
                                          </p:val>
                                        </p:tav>
                                      </p:tavLst>
                                    </p:anim>
                                    <p:anim calcmode="lin" valueType="num">
                                      <p:cBhvr additive="base">
                                        <p:cTn id="8" dur="25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250" fill="hold"/>
                                        <p:tgtEl>
                                          <p:spTgt spid="9"/>
                                        </p:tgtEl>
                                        <p:attrNameLst>
                                          <p:attrName>ppt_x</p:attrName>
                                        </p:attrNameLst>
                                      </p:cBhvr>
                                      <p:tavLst>
                                        <p:tav tm="0">
                                          <p:val>
                                            <p:strVal val="#ppt_x"/>
                                          </p:val>
                                        </p:tav>
                                        <p:tav tm="100000">
                                          <p:val>
                                            <p:strVal val="#ppt_x"/>
                                          </p:val>
                                        </p:tav>
                                      </p:tavLst>
                                    </p:anim>
                                    <p:anim calcmode="lin" valueType="num">
                                      <p:cBhvr additive="base">
                                        <p:cTn id="13" dur="250" fill="hold"/>
                                        <p:tgtEl>
                                          <p:spTgt spid="9"/>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250" fill="hold"/>
                                        <p:tgtEl>
                                          <p:spTgt spid="7"/>
                                        </p:tgtEl>
                                        <p:attrNameLst>
                                          <p:attrName>ppt_x</p:attrName>
                                        </p:attrNameLst>
                                      </p:cBhvr>
                                      <p:tavLst>
                                        <p:tav tm="0">
                                          <p:val>
                                            <p:strVal val="#ppt_x"/>
                                          </p:val>
                                        </p:tav>
                                        <p:tav tm="100000">
                                          <p:val>
                                            <p:strVal val="#ppt_x"/>
                                          </p:val>
                                        </p:tav>
                                      </p:tavLst>
                                    </p:anim>
                                    <p:anim calcmode="lin" valueType="num">
                                      <p:cBhvr additive="base">
                                        <p:cTn id="18" dur="25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250" fill="hold"/>
                                        <p:tgtEl>
                                          <p:spTgt spid="10"/>
                                        </p:tgtEl>
                                        <p:attrNameLst>
                                          <p:attrName>ppt_x</p:attrName>
                                        </p:attrNameLst>
                                      </p:cBhvr>
                                      <p:tavLst>
                                        <p:tav tm="0">
                                          <p:val>
                                            <p:strVal val="#ppt_x"/>
                                          </p:val>
                                        </p:tav>
                                        <p:tav tm="100000">
                                          <p:val>
                                            <p:strVal val="#ppt_x"/>
                                          </p:val>
                                        </p:tav>
                                      </p:tavLst>
                                    </p:anim>
                                    <p:anim calcmode="lin" valueType="num">
                                      <p:cBhvr additive="base">
                                        <p:cTn id="23" dur="250" fill="hold"/>
                                        <p:tgtEl>
                                          <p:spTgt spid="10"/>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250" fill="hold"/>
                                        <p:tgtEl>
                                          <p:spTgt spid="17"/>
                                        </p:tgtEl>
                                        <p:attrNameLst>
                                          <p:attrName>ppt_x</p:attrName>
                                        </p:attrNameLst>
                                      </p:cBhvr>
                                      <p:tavLst>
                                        <p:tav tm="0">
                                          <p:val>
                                            <p:strVal val="#ppt_x"/>
                                          </p:val>
                                        </p:tav>
                                        <p:tav tm="100000">
                                          <p:val>
                                            <p:strVal val="#ppt_x"/>
                                          </p:val>
                                        </p:tav>
                                      </p:tavLst>
                                    </p:anim>
                                    <p:anim calcmode="lin" valueType="num">
                                      <p:cBhvr additive="base">
                                        <p:cTn id="28" dur="250" fill="hold"/>
                                        <p:tgtEl>
                                          <p:spTgt spid="17"/>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27"/>
                                        </p:tgtEl>
                                        <p:attrNameLst>
                                          <p:attrName>style.visibility</p:attrName>
                                        </p:attrNameLst>
                                      </p:cBhvr>
                                      <p:to>
                                        <p:strVal val="visible"/>
                                      </p:to>
                                    </p:set>
                                    <p:anim calcmode="lin" valueType="num">
                                      <p:cBhvr additive="base">
                                        <p:cTn id="32" dur="250" fill="hold"/>
                                        <p:tgtEl>
                                          <p:spTgt spid="27"/>
                                        </p:tgtEl>
                                        <p:attrNameLst>
                                          <p:attrName>ppt_x</p:attrName>
                                        </p:attrNameLst>
                                      </p:cBhvr>
                                      <p:tavLst>
                                        <p:tav tm="0">
                                          <p:val>
                                            <p:strVal val="#ppt_x"/>
                                          </p:val>
                                        </p:tav>
                                        <p:tav tm="100000">
                                          <p:val>
                                            <p:strVal val="#ppt_x"/>
                                          </p:val>
                                        </p:tav>
                                      </p:tavLst>
                                    </p:anim>
                                    <p:anim calcmode="lin" valueType="num">
                                      <p:cBhvr additive="base">
                                        <p:cTn id="33" dur="250" fill="hold"/>
                                        <p:tgtEl>
                                          <p:spTgt spid="27"/>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grpId="0" nodeType="after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250" fill="hold"/>
                                        <p:tgtEl>
                                          <p:spTgt spid="15"/>
                                        </p:tgtEl>
                                        <p:attrNameLst>
                                          <p:attrName>ppt_x</p:attrName>
                                        </p:attrNameLst>
                                      </p:cBhvr>
                                      <p:tavLst>
                                        <p:tav tm="0">
                                          <p:val>
                                            <p:strVal val="#ppt_x"/>
                                          </p:val>
                                        </p:tav>
                                        <p:tav tm="100000">
                                          <p:val>
                                            <p:strVal val="#ppt_x"/>
                                          </p:val>
                                        </p:tav>
                                      </p:tavLst>
                                    </p:anim>
                                    <p:anim calcmode="lin" valueType="num">
                                      <p:cBhvr additive="base">
                                        <p:cTn id="38" dur="250" fill="hold"/>
                                        <p:tgtEl>
                                          <p:spTgt spid="15"/>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grpId="0" nodeType="after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additive="base">
                                        <p:cTn id="42" dur="250" fill="hold"/>
                                        <p:tgtEl>
                                          <p:spTgt spid="18"/>
                                        </p:tgtEl>
                                        <p:attrNameLst>
                                          <p:attrName>ppt_x</p:attrName>
                                        </p:attrNameLst>
                                      </p:cBhvr>
                                      <p:tavLst>
                                        <p:tav tm="0">
                                          <p:val>
                                            <p:strVal val="#ppt_x"/>
                                          </p:val>
                                        </p:tav>
                                        <p:tav tm="100000">
                                          <p:val>
                                            <p:strVal val="#ppt_x"/>
                                          </p:val>
                                        </p:tav>
                                      </p:tavLst>
                                    </p:anim>
                                    <p:anim calcmode="lin" valueType="num">
                                      <p:cBhvr additive="base">
                                        <p:cTn id="43" dur="250" fill="hold"/>
                                        <p:tgtEl>
                                          <p:spTgt spid="18"/>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4" fill="hold" grpId="0" nodeType="after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additive="base">
                                        <p:cTn id="47" dur="250" fill="hold"/>
                                        <p:tgtEl>
                                          <p:spTgt spid="26"/>
                                        </p:tgtEl>
                                        <p:attrNameLst>
                                          <p:attrName>ppt_x</p:attrName>
                                        </p:attrNameLst>
                                      </p:cBhvr>
                                      <p:tavLst>
                                        <p:tav tm="0">
                                          <p:val>
                                            <p:strVal val="#ppt_x"/>
                                          </p:val>
                                        </p:tav>
                                        <p:tav tm="100000">
                                          <p:val>
                                            <p:strVal val="#ppt_x"/>
                                          </p:val>
                                        </p:tav>
                                      </p:tavLst>
                                    </p:anim>
                                    <p:anim calcmode="lin" valueType="num">
                                      <p:cBhvr additive="base">
                                        <p:cTn id="48" dur="250" fill="hold"/>
                                        <p:tgtEl>
                                          <p:spTgt spid="26"/>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 presetClass="entr" presetSubtype="4" fill="hold" grpId="0" nodeType="after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250" fill="hold"/>
                                        <p:tgtEl>
                                          <p:spTgt spid="16"/>
                                        </p:tgtEl>
                                        <p:attrNameLst>
                                          <p:attrName>ppt_x</p:attrName>
                                        </p:attrNameLst>
                                      </p:cBhvr>
                                      <p:tavLst>
                                        <p:tav tm="0">
                                          <p:val>
                                            <p:strVal val="#ppt_x"/>
                                          </p:val>
                                        </p:tav>
                                        <p:tav tm="100000">
                                          <p:val>
                                            <p:strVal val="#ppt_x"/>
                                          </p:val>
                                        </p:tav>
                                      </p:tavLst>
                                    </p:anim>
                                    <p:anim calcmode="lin" valueType="num">
                                      <p:cBhvr additive="base">
                                        <p:cTn id="53" dur="250" fill="hold"/>
                                        <p:tgtEl>
                                          <p:spTgt spid="16"/>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ID="2" presetClass="entr" presetSubtype="4" fill="hold" grpId="0" nodeType="after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additive="base">
                                        <p:cTn id="57" dur="250" fill="hold"/>
                                        <p:tgtEl>
                                          <p:spTgt spid="13"/>
                                        </p:tgtEl>
                                        <p:attrNameLst>
                                          <p:attrName>ppt_x</p:attrName>
                                        </p:attrNameLst>
                                      </p:cBhvr>
                                      <p:tavLst>
                                        <p:tav tm="0">
                                          <p:val>
                                            <p:strVal val="#ppt_x"/>
                                          </p:val>
                                        </p:tav>
                                        <p:tav tm="100000">
                                          <p:val>
                                            <p:strVal val="#ppt_x"/>
                                          </p:val>
                                        </p:tav>
                                      </p:tavLst>
                                    </p:anim>
                                    <p:anim calcmode="lin" valueType="num">
                                      <p:cBhvr additive="base">
                                        <p:cTn id="58" dur="250" fill="hold"/>
                                        <p:tgtEl>
                                          <p:spTgt spid="13"/>
                                        </p:tgtEl>
                                        <p:attrNameLst>
                                          <p:attrName>ppt_y</p:attrName>
                                        </p:attrNameLst>
                                      </p:cBhvr>
                                      <p:tavLst>
                                        <p:tav tm="0">
                                          <p:val>
                                            <p:strVal val="1+#ppt_h/2"/>
                                          </p:val>
                                        </p:tav>
                                        <p:tav tm="100000">
                                          <p:val>
                                            <p:strVal val="#ppt_y"/>
                                          </p:val>
                                        </p:tav>
                                      </p:tavLst>
                                    </p:anim>
                                  </p:childTnLst>
                                </p:cTn>
                              </p:par>
                            </p:childTnLst>
                          </p:cTn>
                        </p:par>
                        <p:par>
                          <p:cTn id="59" fill="hold">
                            <p:stCondLst>
                              <p:cond delay="5500"/>
                            </p:stCondLst>
                            <p:childTnLst>
                              <p:par>
                                <p:cTn id="60" presetID="2" presetClass="entr" presetSubtype="4" fill="hold" nodeType="afterEffect">
                                  <p:stCondLst>
                                    <p:cond delay="0"/>
                                  </p:stCondLst>
                                  <p:childTnLst>
                                    <p:set>
                                      <p:cBhvr>
                                        <p:cTn id="61" dur="1" fill="hold">
                                          <p:stCondLst>
                                            <p:cond delay="0"/>
                                          </p:stCondLst>
                                        </p:cTn>
                                        <p:tgtEl>
                                          <p:spTgt spid="19"/>
                                        </p:tgtEl>
                                        <p:attrNameLst>
                                          <p:attrName>style.visibility</p:attrName>
                                        </p:attrNameLst>
                                      </p:cBhvr>
                                      <p:to>
                                        <p:strVal val="visible"/>
                                      </p:to>
                                    </p:set>
                                    <p:anim calcmode="lin" valueType="num">
                                      <p:cBhvr additive="base">
                                        <p:cTn id="62" dur="250" fill="hold"/>
                                        <p:tgtEl>
                                          <p:spTgt spid="19"/>
                                        </p:tgtEl>
                                        <p:attrNameLst>
                                          <p:attrName>ppt_x</p:attrName>
                                        </p:attrNameLst>
                                      </p:cBhvr>
                                      <p:tavLst>
                                        <p:tav tm="0">
                                          <p:val>
                                            <p:strVal val="#ppt_x"/>
                                          </p:val>
                                        </p:tav>
                                        <p:tav tm="100000">
                                          <p:val>
                                            <p:strVal val="#ppt_x"/>
                                          </p:val>
                                        </p:tav>
                                      </p:tavLst>
                                    </p:anim>
                                    <p:anim calcmode="lin" valueType="num">
                                      <p:cBhvr additive="base">
                                        <p:cTn id="63" dur="250" fill="hold"/>
                                        <p:tgtEl>
                                          <p:spTgt spid="19"/>
                                        </p:tgtEl>
                                        <p:attrNameLst>
                                          <p:attrName>ppt_y</p:attrName>
                                        </p:attrNameLst>
                                      </p:cBhvr>
                                      <p:tavLst>
                                        <p:tav tm="0">
                                          <p:val>
                                            <p:strVal val="1+#ppt_h/2"/>
                                          </p:val>
                                        </p:tav>
                                        <p:tav tm="100000">
                                          <p:val>
                                            <p:strVal val="#ppt_y"/>
                                          </p:val>
                                        </p:tav>
                                      </p:tavLst>
                                    </p:anim>
                                  </p:childTnLst>
                                </p:cTn>
                              </p:par>
                            </p:childTnLst>
                          </p:cTn>
                        </p:par>
                        <p:par>
                          <p:cTn id="64" fill="hold">
                            <p:stCondLst>
                              <p:cond delay="6000"/>
                            </p:stCondLst>
                            <p:childTnLst>
                              <p:par>
                                <p:cTn id="65" presetID="2" presetClass="entr" presetSubtype="4" fill="hold" grpId="0" nodeType="afterEffect">
                                  <p:stCondLst>
                                    <p:cond delay="0"/>
                                  </p:stCondLst>
                                  <p:childTnLst>
                                    <p:set>
                                      <p:cBhvr>
                                        <p:cTn id="66" dur="1" fill="hold">
                                          <p:stCondLst>
                                            <p:cond delay="0"/>
                                          </p:stCondLst>
                                        </p:cTn>
                                        <p:tgtEl>
                                          <p:spTgt spid="11"/>
                                        </p:tgtEl>
                                        <p:attrNameLst>
                                          <p:attrName>style.visibility</p:attrName>
                                        </p:attrNameLst>
                                      </p:cBhvr>
                                      <p:to>
                                        <p:strVal val="visible"/>
                                      </p:to>
                                    </p:set>
                                    <p:anim calcmode="lin" valueType="num">
                                      <p:cBhvr additive="base">
                                        <p:cTn id="67" dur="250" fill="hold"/>
                                        <p:tgtEl>
                                          <p:spTgt spid="11"/>
                                        </p:tgtEl>
                                        <p:attrNameLst>
                                          <p:attrName>ppt_x</p:attrName>
                                        </p:attrNameLst>
                                      </p:cBhvr>
                                      <p:tavLst>
                                        <p:tav tm="0">
                                          <p:val>
                                            <p:strVal val="#ppt_x"/>
                                          </p:val>
                                        </p:tav>
                                        <p:tav tm="100000">
                                          <p:val>
                                            <p:strVal val="#ppt_x"/>
                                          </p:val>
                                        </p:tav>
                                      </p:tavLst>
                                    </p:anim>
                                    <p:anim calcmode="lin" valueType="num">
                                      <p:cBhvr additive="base">
                                        <p:cTn id="68" dur="250" fill="hold"/>
                                        <p:tgtEl>
                                          <p:spTgt spid="11"/>
                                        </p:tgtEl>
                                        <p:attrNameLst>
                                          <p:attrName>ppt_y</p:attrName>
                                        </p:attrNameLst>
                                      </p:cBhvr>
                                      <p:tavLst>
                                        <p:tav tm="0">
                                          <p:val>
                                            <p:strVal val="1+#ppt_h/2"/>
                                          </p:val>
                                        </p:tav>
                                        <p:tav tm="100000">
                                          <p:val>
                                            <p:strVal val="#ppt_y"/>
                                          </p:val>
                                        </p:tav>
                                      </p:tavLst>
                                    </p:anim>
                                  </p:childTnLst>
                                </p:cTn>
                              </p:par>
                            </p:childTnLst>
                          </p:cTn>
                        </p:par>
                        <p:par>
                          <p:cTn id="69" fill="hold">
                            <p:stCondLst>
                              <p:cond delay="6500"/>
                            </p:stCondLst>
                            <p:childTnLst>
                              <p:par>
                                <p:cTn id="70" presetID="2" presetClass="entr" presetSubtype="4" fill="hold" grpId="0" nodeType="afterEffect">
                                  <p:stCondLst>
                                    <p:cond delay="0"/>
                                  </p:stCondLst>
                                  <p:childTnLst>
                                    <p:set>
                                      <p:cBhvr>
                                        <p:cTn id="71" dur="1" fill="hold">
                                          <p:stCondLst>
                                            <p:cond delay="0"/>
                                          </p:stCondLst>
                                        </p:cTn>
                                        <p:tgtEl>
                                          <p:spTgt spid="14"/>
                                        </p:tgtEl>
                                        <p:attrNameLst>
                                          <p:attrName>style.visibility</p:attrName>
                                        </p:attrNameLst>
                                      </p:cBhvr>
                                      <p:to>
                                        <p:strVal val="visible"/>
                                      </p:to>
                                    </p:set>
                                    <p:anim calcmode="lin" valueType="num">
                                      <p:cBhvr additive="base">
                                        <p:cTn id="72" dur="250" fill="hold"/>
                                        <p:tgtEl>
                                          <p:spTgt spid="14"/>
                                        </p:tgtEl>
                                        <p:attrNameLst>
                                          <p:attrName>ppt_x</p:attrName>
                                        </p:attrNameLst>
                                      </p:cBhvr>
                                      <p:tavLst>
                                        <p:tav tm="0">
                                          <p:val>
                                            <p:strVal val="#ppt_x"/>
                                          </p:val>
                                        </p:tav>
                                        <p:tav tm="100000">
                                          <p:val>
                                            <p:strVal val="#ppt_x"/>
                                          </p:val>
                                        </p:tav>
                                      </p:tavLst>
                                    </p:anim>
                                    <p:anim calcmode="lin" valueType="num">
                                      <p:cBhvr additive="base">
                                        <p:cTn id="73" dur="250" fill="hold"/>
                                        <p:tgtEl>
                                          <p:spTgt spid="14"/>
                                        </p:tgtEl>
                                        <p:attrNameLst>
                                          <p:attrName>ppt_y</p:attrName>
                                        </p:attrNameLst>
                                      </p:cBhvr>
                                      <p:tavLst>
                                        <p:tav tm="0">
                                          <p:val>
                                            <p:strVal val="1+#ppt_h/2"/>
                                          </p:val>
                                        </p:tav>
                                        <p:tav tm="100000">
                                          <p:val>
                                            <p:strVal val="#ppt_y"/>
                                          </p:val>
                                        </p:tav>
                                      </p:tavLst>
                                    </p:anim>
                                  </p:childTnLst>
                                </p:cTn>
                              </p:par>
                            </p:childTnLst>
                          </p:cTn>
                        </p:par>
                        <p:par>
                          <p:cTn id="74" fill="hold">
                            <p:stCondLst>
                              <p:cond delay="7000"/>
                            </p:stCondLst>
                            <p:childTnLst>
                              <p:par>
                                <p:cTn id="75" presetID="2" presetClass="entr" presetSubtype="4" fill="hold" nodeType="afterEffect">
                                  <p:stCondLst>
                                    <p:cond delay="0"/>
                                  </p:stCondLst>
                                  <p:childTnLst>
                                    <p:set>
                                      <p:cBhvr>
                                        <p:cTn id="76" dur="1" fill="hold">
                                          <p:stCondLst>
                                            <p:cond delay="0"/>
                                          </p:stCondLst>
                                        </p:cTn>
                                        <p:tgtEl>
                                          <p:spTgt spid="23"/>
                                        </p:tgtEl>
                                        <p:attrNameLst>
                                          <p:attrName>style.visibility</p:attrName>
                                        </p:attrNameLst>
                                      </p:cBhvr>
                                      <p:to>
                                        <p:strVal val="visible"/>
                                      </p:to>
                                    </p:set>
                                    <p:anim calcmode="lin" valueType="num">
                                      <p:cBhvr additive="base">
                                        <p:cTn id="77" dur="250" fill="hold"/>
                                        <p:tgtEl>
                                          <p:spTgt spid="23"/>
                                        </p:tgtEl>
                                        <p:attrNameLst>
                                          <p:attrName>ppt_x</p:attrName>
                                        </p:attrNameLst>
                                      </p:cBhvr>
                                      <p:tavLst>
                                        <p:tav tm="0">
                                          <p:val>
                                            <p:strVal val="#ppt_x"/>
                                          </p:val>
                                        </p:tav>
                                        <p:tav tm="100000">
                                          <p:val>
                                            <p:strVal val="#ppt_x"/>
                                          </p:val>
                                        </p:tav>
                                      </p:tavLst>
                                    </p:anim>
                                    <p:anim calcmode="lin" valueType="num">
                                      <p:cBhvr additive="base">
                                        <p:cTn id="78" dur="250" fill="hold"/>
                                        <p:tgtEl>
                                          <p:spTgt spid="23"/>
                                        </p:tgtEl>
                                        <p:attrNameLst>
                                          <p:attrName>ppt_y</p:attrName>
                                        </p:attrNameLst>
                                      </p:cBhvr>
                                      <p:tavLst>
                                        <p:tav tm="0">
                                          <p:val>
                                            <p:strVal val="1+#ppt_h/2"/>
                                          </p:val>
                                        </p:tav>
                                        <p:tav tm="100000">
                                          <p:val>
                                            <p:strVal val="#ppt_y"/>
                                          </p:val>
                                        </p:tav>
                                      </p:tavLst>
                                    </p:anim>
                                  </p:childTnLst>
                                </p:cTn>
                              </p:par>
                            </p:childTnLst>
                          </p:cTn>
                        </p:par>
                        <p:par>
                          <p:cTn id="79" fill="hold">
                            <p:stCondLst>
                              <p:cond delay="7500"/>
                            </p:stCondLst>
                            <p:childTnLst>
                              <p:par>
                                <p:cTn id="80" presetID="2" presetClass="entr" presetSubtype="4" fill="hold" grpId="0" nodeType="afterEffect">
                                  <p:stCondLst>
                                    <p:cond delay="0"/>
                                  </p:stCondLst>
                                  <p:childTnLst>
                                    <p:set>
                                      <p:cBhvr>
                                        <p:cTn id="81" dur="1" fill="hold">
                                          <p:stCondLst>
                                            <p:cond delay="0"/>
                                          </p:stCondLst>
                                        </p:cTn>
                                        <p:tgtEl>
                                          <p:spTgt spid="12"/>
                                        </p:tgtEl>
                                        <p:attrNameLst>
                                          <p:attrName>style.visibility</p:attrName>
                                        </p:attrNameLst>
                                      </p:cBhvr>
                                      <p:to>
                                        <p:strVal val="visible"/>
                                      </p:to>
                                    </p:set>
                                    <p:anim calcmode="lin" valueType="num">
                                      <p:cBhvr additive="base">
                                        <p:cTn id="82" dur="250" fill="hold"/>
                                        <p:tgtEl>
                                          <p:spTgt spid="12"/>
                                        </p:tgtEl>
                                        <p:attrNameLst>
                                          <p:attrName>ppt_x</p:attrName>
                                        </p:attrNameLst>
                                      </p:cBhvr>
                                      <p:tavLst>
                                        <p:tav tm="0">
                                          <p:val>
                                            <p:strVal val="#ppt_x"/>
                                          </p:val>
                                        </p:tav>
                                        <p:tav tm="100000">
                                          <p:val>
                                            <p:strVal val="#ppt_x"/>
                                          </p:val>
                                        </p:tav>
                                      </p:tavLst>
                                    </p:anim>
                                    <p:anim calcmode="lin" valueType="num">
                                      <p:cBhvr additive="base">
                                        <p:cTn id="83" dur="250" fill="hold"/>
                                        <p:tgtEl>
                                          <p:spTgt spid="12"/>
                                        </p:tgtEl>
                                        <p:attrNameLst>
                                          <p:attrName>ppt_y</p:attrName>
                                        </p:attrNameLst>
                                      </p:cBhvr>
                                      <p:tavLst>
                                        <p:tav tm="0">
                                          <p:val>
                                            <p:strVal val="1+#ppt_h/2"/>
                                          </p:val>
                                        </p:tav>
                                        <p:tav tm="100000">
                                          <p:val>
                                            <p:strVal val="#ppt_y"/>
                                          </p:val>
                                        </p:tav>
                                      </p:tavLst>
                                    </p:anim>
                                  </p:childTnLst>
                                </p:cTn>
                              </p:par>
                            </p:childTnLst>
                          </p:cTn>
                        </p:par>
                        <p:par>
                          <p:cTn id="84" fill="hold">
                            <p:stCondLst>
                              <p:cond delay="8000"/>
                            </p:stCondLst>
                            <p:childTnLst>
                              <p:par>
                                <p:cTn id="85" presetID="22" presetClass="entr" presetSubtype="1" fill="hold" grpId="0" nodeType="afterEffect">
                                  <p:stCondLst>
                                    <p:cond delay="0"/>
                                  </p:stCondLst>
                                  <p:childTnLst>
                                    <p:set>
                                      <p:cBhvr>
                                        <p:cTn id="86" dur="1" fill="hold">
                                          <p:stCondLst>
                                            <p:cond delay="0"/>
                                          </p:stCondLst>
                                        </p:cTn>
                                        <p:tgtEl>
                                          <p:spTgt spid="2"/>
                                        </p:tgtEl>
                                        <p:attrNameLst>
                                          <p:attrName>style.visibility</p:attrName>
                                        </p:attrNameLst>
                                      </p:cBhvr>
                                      <p:to>
                                        <p:strVal val="visible"/>
                                      </p:to>
                                    </p:set>
                                    <p:animEffect transition="in" filter="wipe(up)">
                                      <p:cBhvr>
                                        <p:cTn id="8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7" grpId="0" animBg="1"/>
      <p:bldP spid="9" grpId="0" animBg="1"/>
      <p:bldP spid="8" grpId="0" animBg="1"/>
      <p:bldP spid="11" grpId="0"/>
      <p:bldP spid="12" grpId="0"/>
      <p:bldP spid="13" grpId="0" animBg="1"/>
      <p:bldP spid="14" grpId="0" animBg="1"/>
      <p:bldP spid="15" grpId="0"/>
      <p:bldP spid="16" grpId="0"/>
      <p:bldP spid="17" grpId="0" animBg="1"/>
      <p:bldP spid="18" grpId="0" animBg="1"/>
      <p:bldP spid="26" grpId="0" animBg="1"/>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7030A0"/>
                </a:solidFill>
                <a:latin typeface="Arial" panose="020B0604020202020204" pitchFamily="34" charset="0"/>
                <a:ea typeface="微软雅黑" panose="020B0503020204020204" pitchFamily="34" charset="-122"/>
                <a:sym typeface="Arial" panose="020B0604020202020204" pitchFamily="34" charset="0"/>
              </a:rPr>
              <a:t>11</a:t>
            </a:r>
          </a:p>
        </p:txBody>
      </p:sp>
      <p:sp>
        <p:nvSpPr>
          <p:cNvPr id="6152" name="椭圆 3088"/>
          <p:cNvSpPr>
            <a:spLocks noChangeArrowheads="1"/>
          </p:cNvSpPr>
          <p:nvPr/>
        </p:nvSpPr>
        <p:spPr bwMode="auto">
          <a:xfrm>
            <a:off x="1626429" y="4325081"/>
            <a:ext cx="169655" cy="169655"/>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7030A0"/>
                </a:solidFill>
                <a:latin typeface="Arial" panose="020B0604020202020204" pitchFamily="34" charset="0"/>
                <a:ea typeface="微软雅黑" panose="020B0503020204020204" pitchFamily="34" charset="-122"/>
                <a:sym typeface="Arial" panose="020B0604020202020204" pitchFamily="34" charset="0"/>
              </a:rPr>
              <a:t>结束语</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7030A0"/>
                </a:solidFill>
                <a:latin typeface="Arial" panose="020B0604020202020204" pitchFamily="34" charset="0"/>
                <a:ea typeface="微软雅黑" panose="020B0503020204020204" pitchFamily="34" charset="-122"/>
                <a:cs typeface="+mn-ea"/>
                <a:sym typeface="Arial" panose="020B0604020202020204" pitchFamily="34" charset="0"/>
              </a:rPr>
              <a:t>参考文献、任务分配</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nvSpPr>
        <p:spPr>
          <a:xfrm>
            <a:off x="1653540" y="1661795"/>
            <a:ext cx="9581515" cy="1311910"/>
          </a:xfrm>
          <a:custGeom>
            <a:avLst/>
            <a:gdLst>
              <a:gd name="connsiteX0" fmla="*/ 0 w 9581341"/>
              <a:gd name="connsiteY0" fmla="*/ 348736 h 1394942"/>
              <a:gd name="connsiteX1" fmla="*/ 8883870 w 9581341"/>
              <a:gd name="connsiteY1" fmla="*/ 348736 h 1394942"/>
              <a:gd name="connsiteX2" fmla="*/ 8883870 w 9581341"/>
              <a:gd name="connsiteY2" fmla="*/ 0 h 1394942"/>
              <a:gd name="connsiteX3" fmla="*/ 9581341 w 9581341"/>
              <a:gd name="connsiteY3" fmla="*/ 697471 h 1394942"/>
              <a:gd name="connsiteX4" fmla="*/ 8883870 w 9581341"/>
              <a:gd name="connsiteY4" fmla="*/ 1394942 h 1394942"/>
              <a:gd name="connsiteX5" fmla="*/ 8883870 w 9581341"/>
              <a:gd name="connsiteY5" fmla="*/ 1046207 h 1394942"/>
              <a:gd name="connsiteX6" fmla="*/ 0 w 9581341"/>
              <a:gd name="connsiteY6" fmla="*/ 1046207 h 1394942"/>
              <a:gd name="connsiteX7" fmla="*/ 0 w 95813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81341" h="1394942">
                <a:moveTo>
                  <a:pt x="0" y="348736"/>
                </a:moveTo>
                <a:lnTo>
                  <a:pt x="8883870" y="348736"/>
                </a:lnTo>
                <a:lnTo>
                  <a:pt x="8883870" y="0"/>
                </a:lnTo>
                <a:lnTo>
                  <a:pt x="9581341" y="697471"/>
                </a:lnTo>
                <a:lnTo>
                  <a:pt x="8883870" y="1394942"/>
                </a:lnTo>
                <a:lnTo>
                  <a:pt x="8883870" y="1046207"/>
                </a:lnTo>
                <a:lnTo>
                  <a:pt x="0" y="1046207"/>
                </a:lnTo>
                <a:lnTo>
                  <a:pt x="0" y="348736"/>
                </a:lnTo>
                <a:close/>
              </a:path>
            </a:pathLst>
          </a:custGeom>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eaLnBrk="1" latinLnBrk="0" hangingPunct="1">
              <a:lnSpc>
                <a:spcPct val="100000"/>
              </a:lnSpc>
              <a:spcAft>
                <a:spcPts val="0"/>
              </a:spcAft>
            </a:pPr>
            <a:r>
              <a:rPr lang="en-US" altLang="zh-CN" sz="1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PRD-G17-</a:t>
            </a:r>
            <a:r>
              <a:rPr lang="zh-CN" altLang="en-US" sz="1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项目计划及</a:t>
            </a:r>
            <a:r>
              <a:rPr lang="en-US" altLang="zh-CN" sz="1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CMMI</a:t>
            </a:r>
            <a:r>
              <a:rPr lang="zh-CN" altLang="en-US" sz="1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模板</a:t>
            </a:r>
            <a:endParaRPr lang="zh-CN" altLang="en-US" sz="1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任意多边形 6"/>
          <p:cNvSpPr/>
          <p:nvPr/>
        </p:nvSpPr>
        <p:spPr>
          <a:xfrm>
            <a:off x="3861878" y="2206719"/>
            <a:ext cx="7372841" cy="1394942"/>
          </a:xfrm>
          <a:custGeom>
            <a:avLst/>
            <a:gdLst>
              <a:gd name="connsiteX0" fmla="*/ 0 w 7372841"/>
              <a:gd name="connsiteY0" fmla="*/ 348736 h 1394942"/>
              <a:gd name="connsiteX1" fmla="*/ 6675370 w 7372841"/>
              <a:gd name="connsiteY1" fmla="*/ 348736 h 1394942"/>
              <a:gd name="connsiteX2" fmla="*/ 6675370 w 7372841"/>
              <a:gd name="connsiteY2" fmla="*/ 0 h 1394942"/>
              <a:gd name="connsiteX3" fmla="*/ 7372841 w 7372841"/>
              <a:gd name="connsiteY3" fmla="*/ 697471 h 1394942"/>
              <a:gd name="connsiteX4" fmla="*/ 6675370 w 7372841"/>
              <a:gd name="connsiteY4" fmla="*/ 1394942 h 1394942"/>
              <a:gd name="connsiteX5" fmla="*/ 6675370 w 7372841"/>
              <a:gd name="connsiteY5" fmla="*/ 1046207 h 1394942"/>
              <a:gd name="connsiteX6" fmla="*/ 0 w 7372841"/>
              <a:gd name="connsiteY6" fmla="*/ 1046207 h 1394942"/>
              <a:gd name="connsiteX7" fmla="*/ 0 w 73728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72841" h="1394942">
                <a:moveTo>
                  <a:pt x="0" y="348736"/>
                </a:moveTo>
                <a:lnTo>
                  <a:pt x="6675370" y="348736"/>
                </a:lnTo>
                <a:lnTo>
                  <a:pt x="6675370" y="0"/>
                </a:lnTo>
                <a:lnTo>
                  <a:pt x="7372841" y="697471"/>
                </a:lnTo>
                <a:lnTo>
                  <a:pt x="6675370" y="1394942"/>
                </a:lnTo>
                <a:lnTo>
                  <a:pt x="6675370" y="1046207"/>
                </a:lnTo>
                <a:lnTo>
                  <a:pt x="0" y="1046207"/>
                </a:lnTo>
                <a:lnTo>
                  <a:pt x="0" y="348736"/>
                </a:lnTo>
                <a:close/>
              </a:path>
            </a:pathLst>
          </a:custGeom>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en-US" altLang="zh-CN" sz="1800" dirty="0">
                <a:solidFill>
                  <a:schemeClr val="bg1"/>
                </a:solidFill>
                <a:latin typeface="Impact" panose="020B0806030902050204" pitchFamily="34" charset="0"/>
                <a:ea typeface="微软雅黑" panose="020B0503020204020204" pitchFamily="34" charset="-122"/>
                <a:sym typeface="Arial" panose="020B0604020202020204" pitchFamily="34" charset="0"/>
              </a:rPr>
              <a:t>GBT19001-2005质量管理体系要求</a:t>
            </a:r>
          </a:p>
          <a:p>
            <a:pPr lvl="0" algn="ctr" defTabSz="355600">
              <a:lnSpc>
                <a:spcPct val="120000"/>
              </a:lnSpc>
              <a:spcAft>
                <a:spcPts val="0"/>
              </a:spcAft>
            </a:pPr>
            <a:r>
              <a:rPr lang="en-US" altLang="zh-CN" sz="1800" dirty="0">
                <a:solidFill>
                  <a:schemeClr val="bg1"/>
                </a:solidFill>
                <a:latin typeface="Impact" panose="020B0806030902050204" pitchFamily="34" charset="0"/>
                <a:ea typeface="微软雅黑" panose="020B0503020204020204" pitchFamily="34" charset="-122"/>
                <a:sym typeface="Arial" panose="020B0604020202020204" pitchFamily="34" charset="0"/>
              </a:rPr>
              <a:t>GB-T 8567-2006 计算机软件文档编制规范</a:t>
            </a:r>
            <a:endPar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任意多边形 7"/>
          <p:cNvSpPr/>
          <p:nvPr/>
        </p:nvSpPr>
        <p:spPr>
          <a:xfrm>
            <a:off x="6070377" y="2825755"/>
            <a:ext cx="5164342" cy="1394942"/>
          </a:xfrm>
          <a:custGeom>
            <a:avLst/>
            <a:gdLst>
              <a:gd name="connsiteX0" fmla="*/ 0 w 5164342"/>
              <a:gd name="connsiteY0" fmla="*/ 348736 h 1394942"/>
              <a:gd name="connsiteX1" fmla="*/ 4466871 w 5164342"/>
              <a:gd name="connsiteY1" fmla="*/ 348736 h 1394942"/>
              <a:gd name="connsiteX2" fmla="*/ 4466871 w 5164342"/>
              <a:gd name="connsiteY2" fmla="*/ 0 h 1394942"/>
              <a:gd name="connsiteX3" fmla="*/ 5164342 w 5164342"/>
              <a:gd name="connsiteY3" fmla="*/ 697471 h 1394942"/>
              <a:gd name="connsiteX4" fmla="*/ 4466871 w 5164342"/>
              <a:gd name="connsiteY4" fmla="*/ 1394942 h 1394942"/>
              <a:gd name="connsiteX5" fmla="*/ 4466871 w 5164342"/>
              <a:gd name="connsiteY5" fmla="*/ 1046207 h 1394942"/>
              <a:gd name="connsiteX6" fmla="*/ 0 w 5164342"/>
              <a:gd name="connsiteY6" fmla="*/ 1046207 h 1394942"/>
              <a:gd name="connsiteX7" fmla="*/ 0 w 5164342"/>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64342" h="1394942">
                <a:moveTo>
                  <a:pt x="0" y="348736"/>
                </a:moveTo>
                <a:lnTo>
                  <a:pt x="4466871" y="348736"/>
                </a:lnTo>
                <a:lnTo>
                  <a:pt x="4466871" y="0"/>
                </a:lnTo>
                <a:lnTo>
                  <a:pt x="5164342" y="697471"/>
                </a:lnTo>
                <a:lnTo>
                  <a:pt x="4466871" y="1394942"/>
                </a:lnTo>
                <a:lnTo>
                  <a:pt x="4466871" y="1046207"/>
                </a:lnTo>
                <a:lnTo>
                  <a:pt x="0" y="1046207"/>
                </a:lnTo>
                <a:lnTo>
                  <a:pt x="0" y="348736"/>
                </a:lnTo>
                <a:close/>
              </a:path>
            </a:pathLst>
          </a:custGeom>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en-US" altLang="zh-CN" sz="1800" dirty="0">
                <a:solidFill>
                  <a:schemeClr val="bg1"/>
                </a:solidFill>
                <a:latin typeface="Impact" panose="020B0806030902050204" pitchFamily="34" charset="0"/>
                <a:ea typeface="微软雅黑" panose="020B0503020204020204" pitchFamily="34" charset="-122"/>
                <a:sym typeface="Arial" panose="020B0604020202020204" pitchFamily="34" charset="0"/>
              </a:rPr>
              <a:t>《软件配置标识命名规则》</a:t>
            </a:r>
            <a:endPar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任意多边形 8"/>
          <p:cNvSpPr/>
          <p:nvPr/>
        </p:nvSpPr>
        <p:spPr>
          <a:xfrm>
            <a:off x="8278876" y="3433967"/>
            <a:ext cx="2955843" cy="1394942"/>
          </a:xfrm>
          <a:custGeom>
            <a:avLst/>
            <a:gdLst>
              <a:gd name="connsiteX0" fmla="*/ 0 w 2955843"/>
              <a:gd name="connsiteY0" fmla="*/ 348736 h 1394942"/>
              <a:gd name="connsiteX1" fmla="*/ 2258372 w 2955843"/>
              <a:gd name="connsiteY1" fmla="*/ 348736 h 1394942"/>
              <a:gd name="connsiteX2" fmla="*/ 2258372 w 2955843"/>
              <a:gd name="connsiteY2" fmla="*/ 0 h 1394942"/>
              <a:gd name="connsiteX3" fmla="*/ 2955843 w 2955843"/>
              <a:gd name="connsiteY3" fmla="*/ 697471 h 1394942"/>
              <a:gd name="connsiteX4" fmla="*/ 2258372 w 2955843"/>
              <a:gd name="connsiteY4" fmla="*/ 1394942 h 1394942"/>
              <a:gd name="connsiteX5" fmla="*/ 2258372 w 2955843"/>
              <a:gd name="connsiteY5" fmla="*/ 1046207 h 1394942"/>
              <a:gd name="connsiteX6" fmla="*/ 0 w 2955843"/>
              <a:gd name="connsiteY6" fmla="*/ 1046207 h 1394942"/>
              <a:gd name="connsiteX7" fmla="*/ 0 w 2955843"/>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843" h="1394942">
                <a:moveTo>
                  <a:pt x="0" y="348736"/>
                </a:moveTo>
                <a:lnTo>
                  <a:pt x="2258372" y="348736"/>
                </a:lnTo>
                <a:lnTo>
                  <a:pt x="2258372" y="0"/>
                </a:lnTo>
                <a:lnTo>
                  <a:pt x="2955843" y="697471"/>
                </a:lnTo>
                <a:lnTo>
                  <a:pt x="2258372" y="1394942"/>
                </a:lnTo>
                <a:lnTo>
                  <a:pt x="2258372" y="1046207"/>
                </a:lnTo>
                <a:lnTo>
                  <a:pt x="0" y="1046207"/>
                </a:lnTo>
                <a:lnTo>
                  <a:pt x="0" y="348736"/>
                </a:lnTo>
                <a:close/>
              </a:path>
            </a:pathLst>
          </a:custGeom>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eaLnBrk="1" latinLnBrk="0" hangingPunct="1">
              <a:lnSpc>
                <a:spcPct val="100000"/>
              </a:lnSpc>
              <a:spcAft>
                <a:spcPts val="0"/>
              </a:spcAft>
            </a:pPr>
            <a:r>
              <a:rPr lang="zh-CN"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C2-PRD-项目描述-2017</a:t>
            </a:r>
          </a:p>
        </p:txBody>
      </p:sp>
      <p:sp>
        <p:nvSpPr>
          <p:cNvPr id="16" name="Freeform 26"/>
          <p:cNvSpPr/>
          <p:nvPr/>
        </p:nvSpPr>
        <p:spPr bwMode="auto">
          <a:xfrm>
            <a:off x="8374712" y="3917487"/>
            <a:ext cx="379667" cy="379667"/>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7" name="Group 16"/>
          <p:cNvGrpSpPr/>
          <p:nvPr/>
        </p:nvGrpSpPr>
        <p:grpSpPr>
          <a:xfrm>
            <a:off x="6212289" y="3342542"/>
            <a:ext cx="379667" cy="379667"/>
            <a:chOff x="3526798" y="4057329"/>
            <a:chExt cx="284519" cy="359394"/>
          </a:xfrm>
          <a:solidFill>
            <a:schemeClr val="bg1"/>
          </a:solidFill>
        </p:grpSpPr>
        <p:sp>
          <p:nvSpPr>
            <p:cNvPr id="18" name="Freeform 107"/>
            <p:cNvSpPr/>
            <p:nvPr/>
          </p:nvSpPr>
          <p:spPr bwMode="auto">
            <a:xfrm>
              <a:off x="3561739" y="4092269"/>
              <a:ext cx="214637" cy="289511"/>
            </a:xfrm>
            <a:custGeom>
              <a:avLst/>
              <a:gdLst>
                <a:gd name="T0" fmla="*/ 0 w 86"/>
                <a:gd name="T1" fmla="*/ 10 h 116"/>
                <a:gd name="T2" fmla="*/ 76 w 86"/>
                <a:gd name="T3" fmla="*/ 10 h 116"/>
                <a:gd name="T4" fmla="*/ 76 w 86"/>
                <a:gd name="T5" fmla="*/ 116 h 116"/>
                <a:gd name="T6" fmla="*/ 86 w 86"/>
                <a:gd name="T7" fmla="*/ 116 h 116"/>
                <a:gd name="T8" fmla="*/ 86 w 86"/>
                <a:gd name="T9" fmla="*/ 0 h 116"/>
                <a:gd name="T10" fmla="*/ 0 w 86"/>
                <a:gd name="T11" fmla="*/ 0 h 116"/>
                <a:gd name="T12" fmla="*/ 0 w 86"/>
                <a:gd name="T13" fmla="*/ 10 h 116"/>
              </a:gdLst>
              <a:ahLst/>
              <a:cxnLst>
                <a:cxn ang="0">
                  <a:pos x="T0" y="T1"/>
                </a:cxn>
                <a:cxn ang="0">
                  <a:pos x="T2" y="T3"/>
                </a:cxn>
                <a:cxn ang="0">
                  <a:pos x="T4" y="T5"/>
                </a:cxn>
                <a:cxn ang="0">
                  <a:pos x="T6" y="T7"/>
                </a:cxn>
                <a:cxn ang="0">
                  <a:pos x="T8" y="T9"/>
                </a:cxn>
                <a:cxn ang="0">
                  <a:pos x="T10" y="T11"/>
                </a:cxn>
                <a:cxn ang="0">
                  <a:pos x="T12" y="T13"/>
                </a:cxn>
              </a:cxnLst>
              <a:rect l="0" t="0" r="r" b="b"/>
              <a:pathLst>
                <a:path w="86" h="116">
                  <a:moveTo>
                    <a:pt x="0" y="10"/>
                  </a:moveTo>
                  <a:lnTo>
                    <a:pt x="76" y="10"/>
                  </a:lnTo>
                  <a:lnTo>
                    <a:pt x="76" y="116"/>
                  </a:lnTo>
                  <a:lnTo>
                    <a:pt x="86" y="116"/>
                  </a:lnTo>
                  <a:lnTo>
                    <a:pt x="86" y="0"/>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08"/>
            <p:cNvSpPr/>
            <p:nvPr/>
          </p:nvSpPr>
          <p:spPr bwMode="auto">
            <a:xfrm>
              <a:off x="3599175" y="4057329"/>
              <a:ext cx="212142" cy="284519"/>
            </a:xfrm>
            <a:custGeom>
              <a:avLst/>
              <a:gdLst>
                <a:gd name="T0" fmla="*/ 0 w 85"/>
                <a:gd name="T1" fmla="*/ 0 h 114"/>
                <a:gd name="T2" fmla="*/ 0 w 85"/>
                <a:gd name="T3" fmla="*/ 9 h 114"/>
                <a:gd name="T4" fmla="*/ 76 w 85"/>
                <a:gd name="T5" fmla="*/ 9 h 114"/>
                <a:gd name="T6" fmla="*/ 76 w 85"/>
                <a:gd name="T7" fmla="*/ 114 h 114"/>
                <a:gd name="T8" fmla="*/ 85 w 85"/>
                <a:gd name="T9" fmla="*/ 114 h 114"/>
                <a:gd name="T10" fmla="*/ 85 w 85"/>
                <a:gd name="T11" fmla="*/ 0 h 114"/>
                <a:gd name="T12" fmla="*/ 0 w 8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85" h="114">
                  <a:moveTo>
                    <a:pt x="0" y="0"/>
                  </a:moveTo>
                  <a:lnTo>
                    <a:pt x="0" y="9"/>
                  </a:lnTo>
                  <a:lnTo>
                    <a:pt x="76" y="9"/>
                  </a:lnTo>
                  <a:lnTo>
                    <a:pt x="76" y="114"/>
                  </a:lnTo>
                  <a:lnTo>
                    <a:pt x="85" y="114"/>
                  </a:lnTo>
                  <a:lnTo>
                    <a:pt x="85"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109"/>
            <p:cNvSpPr/>
            <p:nvPr/>
          </p:nvSpPr>
          <p:spPr bwMode="auto">
            <a:xfrm>
              <a:off x="3526798" y="4129707"/>
              <a:ext cx="212142" cy="287016"/>
            </a:xfrm>
            <a:custGeom>
              <a:avLst/>
              <a:gdLst>
                <a:gd name="T0" fmla="*/ 0 w 85"/>
                <a:gd name="T1" fmla="*/ 0 h 115"/>
                <a:gd name="T2" fmla="*/ 0 w 85"/>
                <a:gd name="T3" fmla="*/ 115 h 115"/>
                <a:gd name="T4" fmla="*/ 85 w 85"/>
                <a:gd name="T5" fmla="*/ 115 h 115"/>
                <a:gd name="T6" fmla="*/ 85 w 85"/>
                <a:gd name="T7" fmla="*/ 105 h 115"/>
                <a:gd name="T8" fmla="*/ 85 w 85"/>
                <a:gd name="T9" fmla="*/ 0 h 115"/>
                <a:gd name="T10" fmla="*/ 10 w 85"/>
                <a:gd name="T11" fmla="*/ 0 h 115"/>
                <a:gd name="T12" fmla="*/ 0 w 85"/>
                <a:gd name="T13" fmla="*/ 0 h 115"/>
              </a:gdLst>
              <a:ahLst/>
              <a:cxnLst>
                <a:cxn ang="0">
                  <a:pos x="T0" y="T1"/>
                </a:cxn>
                <a:cxn ang="0">
                  <a:pos x="T2" y="T3"/>
                </a:cxn>
                <a:cxn ang="0">
                  <a:pos x="T4" y="T5"/>
                </a:cxn>
                <a:cxn ang="0">
                  <a:pos x="T6" y="T7"/>
                </a:cxn>
                <a:cxn ang="0">
                  <a:pos x="T8" y="T9"/>
                </a:cxn>
                <a:cxn ang="0">
                  <a:pos x="T10" y="T11"/>
                </a:cxn>
                <a:cxn ang="0">
                  <a:pos x="T12" y="T13"/>
                </a:cxn>
              </a:cxnLst>
              <a:rect l="0" t="0" r="r" b="b"/>
              <a:pathLst>
                <a:path w="85" h="115">
                  <a:moveTo>
                    <a:pt x="0" y="0"/>
                  </a:moveTo>
                  <a:lnTo>
                    <a:pt x="0" y="115"/>
                  </a:lnTo>
                  <a:lnTo>
                    <a:pt x="85" y="115"/>
                  </a:lnTo>
                  <a:lnTo>
                    <a:pt x="85" y="105"/>
                  </a:lnTo>
                  <a:lnTo>
                    <a:pt x="85" y="0"/>
                  </a:lnTo>
                  <a:lnTo>
                    <a:pt x="1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a:off x="1804660" y="2142047"/>
            <a:ext cx="379667" cy="379667"/>
            <a:chOff x="4669866" y="3800264"/>
            <a:chExt cx="279527" cy="416797"/>
          </a:xfrm>
          <a:solidFill>
            <a:schemeClr val="bg1"/>
          </a:solidFill>
        </p:grpSpPr>
        <p:sp>
          <p:nvSpPr>
            <p:cNvPr id="22" name="Freeform 141"/>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ectangle 142"/>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143"/>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144"/>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6" name="Group 25"/>
          <p:cNvGrpSpPr/>
          <p:nvPr/>
        </p:nvGrpSpPr>
        <p:grpSpPr>
          <a:xfrm>
            <a:off x="4030296" y="2703897"/>
            <a:ext cx="379667" cy="379667"/>
            <a:chOff x="3440113" y="1050925"/>
            <a:chExt cx="390525" cy="333376"/>
          </a:xfrm>
          <a:solidFill>
            <a:schemeClr val="bg1"/>
          </a:solidFill>
        </p:grpSpPr>
        <p:sp>
          <p:nvSpPr>
            <p:cNvPr id="27" name="Freeform 8"/>
            <p:cNvSpPr/>
            <p:nvPr/>
          </p:nvSpPr>
          <p:spPr bwMode="auto">
            <a:xfrm>
              <a:off x="3563938" y="1244600"/>
              <a:ext cx="69850" cy="71438"/>
            </a:xfrm>
            <a:custGeom>
              <a:avLst/>
              <a:gdLst>
                <a:gd name="T0" fmla="*/ 44 w 44"/>
                <a:gd name="T1" fmla="*/ 25 h 45"/>
                <a:gd name="T2" fmla="*/ 19 w 44"/>
                <a:gd name="T3" fmla="*/ 0 h 45"/>
                <a:gd name="T4" fmla="*/ 19 w 44"/>
                <a:gd name="T5" fmla="*/ 0 h 45"/>
                <a:gd name="T6" fmla="*/ 0 w 44"/>
                <a:gd name="T7" fmla="*/ 45 h 45"/>
                <a:gd name="T8" fmla="*/ 44 w 44"/>
                <a:gd name="T9" fmla="*/ 25 h 45"/>
              </a:gdLst>
              <a:ahLst/>
              <a:cxnLst>
                <a:cxn ang="0">
                  <a:pos x="T0" y="T1"/>
                </a:cxn>
                <a:cxn ang="0">
                  <a:pos x="T2" y="T3"/>
                </a:cxn>
                <a:cxn ang="0">
                  <a:pos x="T4" y="T5"/>
                </a:cxn>
                <a:cxn ang="0">
                  <a:pos x="T6" y="T7"/>
                </a:cxn>
                <a:cxn ang="0">
                  <a:pos x="T8" y="T9"/>
                </a:cxn>
              </a:cxnLst>
              <a:rect l="0" t="0" r="r" b="b"/>
              <a:pathLst>
                <a:path w="44" h="45">
                  <a:moveTo>
                    <a:pt x="44" y="25"/>
                  </a:moveTo>
                  <a:lnTo>
                    <a:pt x="19" y="0"/>
                  </a:lnTo>
                  <a:lnTo>
                    <a:pt x="19" y="0"/>
                  </a:lnTo>
                  <a:lnTo>
                    <a:pt x="0" y="45"/>
                  </a:lnTo>
                  <a:lnTo>
                    <a:pt x="44"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Rectangle 9"/>
            <p:cNvSpPr>
              <a:spLocks noChangeArrowheads="1"/>
            </p:cNvSpPr>
            <p:nvPr/>
          </p:nvSpPr>
          <p:spPr bwMode="auto">
            <a:xfrm>
              <a:off x="3633788" y="128428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10"/>
            <p:cNvSpPr/>
            <p:nvPr/>
          </p:nvSpPr>
          <p:spPr bwMode="auto">
            <a:xfrm>
              <a:off x="3605213" y="1074738"/>
              <a:ext cx="176213" cy="176213"/>
            </a:xfrm>
            <a:custGeom>
              <a:avLst/>
              <a:gdLst>
                <a:gd name="T0" fmla="*/ 101 w 111"/>
                <a:gd name="T1" fmla="*/ 0 h 111"/>
                <a:gd name="T2" fmla="*/ 0 w 111"/>
                <a:gd name="T3" fmla="*/ 101 h 111"/>
                <a:gd name="T4" fmla="*/ 10 w 111"/>
                <a:gd name="T5" fmla="*/ 111 h 111"/>
                <a:gd name="T6" fmla="*/ 111 w 111"/>
                <a:gd name="T7" fmla="*/ 10 h 111"/>
                <a:gd name="T8" fmla="*/ 101 w 111"/>
                <a:gd name="T9" fmla="*/ 0 h 111"/>
              </a:gdLst>
              <a:ahLst/>
              <a:cxnLst>
                <a:cxn ang="0">
                  <a:pos x="T0" y="T1"/>
                </a:cxn>
                <a:cxn ang="0">
                  <a:pos x="T2" y="T3"/>
                </a:cxn>
                <a:cxn ang="0">
                  <a:pos x="T4" y="T5"/>
                </a:cxn>
                <a:cxn ang="0">
                  <a:pos x="T6" y="T7"/>
                </a:cxn>
                <a:cxn ang="0">
                  <a:pos x="T8" y="T9"/>
                </a:cxn>
              </a:cxnLst>
              <a:rect l="0" t="0" r="r" b="b"/>
              <a:pathLst>
                <a:path w="111" h="111">
                  <a:moveTo>
                    <a:pt x="101" y="0"/>
                  </a:moveTo>
                  <a:lnTo>
                    <a:pt x="0" y="101"/>
                  </a:lnTo>
                  <a:lnTo>
                    <a:pt x="10" y="111"/>
                  </a:lnTo>
                  <a:lnTo>
                    <a:pt x="111" y="10"/>
                  </a:lnTo>
                  <a:lnTo>
                    <a:pt x="10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11"/>
            <p:cNvSpPr/>
            <p:nvPr/>
          </p:nvSpPr>
          <p:spPr bwMode="auto">
            <a:xfrm>
              <a:off x="3629025" y="1098550"/>
              <a:ext cx="177800" cy="177800"/>
            </a:xfrm>
            <a:custGeom>
              <a:avLst/>
              <a:gdLst>
                <a:gd name="T0" fmla="*/ 0 w 112"/>
                <a:gd name="T1" fmla="*/ 102 h 112"/>
                <a:gd name="T2" fmla="*/ 10 w 112"/>
                <a:gd name="T3" fmla="*/ 112 h 112"/>
                <a:gd name="T4" fmla="*/ 112 w 112"/>
                <a:gd name="T5" fmla="*/ 12 h 112"/>
                <a:gd name="T6" fmla="*/ 102 w 112"/>
                <a:gd name="T7" fmla="*/ 0 h 112"/>
                <a:gd name="T8" fmla="*/ 0 w 112"/>
                <a:gd name="T9" fmla="*/ 102 h 112"/>
              </a:gdLst>
              <a:ahLst/>
              <a:cxnLst>
                <a:cxn ang="0">
                  <a:pos x="T0" y="T1"/>
                </a:cxn>
                <a:cxn ang="0">
                  <a:pos x="T2" y="T3"/>
                </a:cxn>
                <a:cxn ang="0">
                  <a:pos x="T4" y="T5"/>
                </a:cxn>
                <a:cxn ang="0">
                  <a:pos x="T6" y="T7"/>
                </a:cxn>
                <a:cxn ang="0">
                  <a:pos x="T8" y="T9"/>
                </a:cxn>
              </a:cxnLst>
              <a:rect l="0" t="0" r="r" b="b"/>
              <a:pathLst>
                <a:path w="112" h="112">
                  <a:moveTo>
                    <a:pt x="0" y="102"/>
                  </a:moveTo>
                  <a:lnTo>
                    <a:pt x="10" y="112"/>
                  </a:lnTo>
                  <a:lnTo>
                    <a:pt x="112" y="12"/>
                  </a:lnTo>
                  <a:lnTo>
                    <a:pt x="102" y="0"/>
                  </a:lnTo>
                  <a:lnTo>
                    <a:pt x="0"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12"/>
            <p:cNvSpPr/>
            <p:nvPr/>
          </p:nvSpPr>
          <p:spPr bwMode="auto">
            <a:xfrm>
              <a:off x="3775075" y="1050925"/>
              <a:ext cx="55563" cy="52388"/>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13"/>
            <p:cNvSpPr/>
            <p:nvPr/>
          </p:nvSpPr>
          <p:spPr bwMode="auto">
            <a:xfrm>
              <a:off x="3440113" y="1058863"/>
              <a:ext cx="327025" cy="325438"/>
            </a:xfrm>
            <a:custGeom>
              <a:avLst/>
              <a:gdLst>
                <a:gd name="T0" fmla="*/ 182 w 206"/>
                <a:gd name="T1" fmla="*/ 180 h 205"/>
                <a:gd name="T2" fmla="*/ 25 w 206"/>
                <a:gd name="T3" fmla="*/ 180 h 205"/>
                <a:gd name="T4" fmla="*/ 25 w 206"/>
                <a:gd name="T5" fmla="*/ 25 h 205"/>
                <a:gd name="T6" fmla="*/ 172 w 206"/>
                <a:gd name="T7" fmla="*/ 25 h 205"/>
                <a:gd name="T8" fmla="*/ 198 w 206"/>
                <a:gd name="T9" fmla="*/ 0 h 205"/>
                <a:gd name="T10" fmla="*/ 0 w 206"/>
                <a:gd name="T11" fmla="*/ 0 h 205"/>
                <a:gd name="T12" fmla="*/ 0 w 206"/>
                <a:gd name="T13" fmla="*/ 205 h 205"/>
                <a:gd name="T14" fmla="*/ 206 w 206"/>
                <a:gd name="T15" fmla="*/ 205 h 205"/>
                <a:gd name="T16" fmla="*/ 206 w 206"/>
                <a:gd name="T17" fmla="*/ 76 h 205"/>
                <a:gd name="T18" fmla="*/ 182 w 206"/>
                <a:gd name="T19" fmla="*/ 101 h 205"/>
                <a:gd name="T20" fmla="*/ 182 w 206"/>
                <a:gd name="T21" fmla="*/ 18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205">
                  <a:moveTo>
                    <a:pt x="182" y="180"/>
                  </a:moveTo>
                  <a:lnTo>
                    <a:pt x="25" y="180"/>
                  </a:lnTo>
                  <a:lnTo>
                    <a:pt x="25" y="25"/>
                  </a:lnTo>
                  <a:lnTo>
                    <a:pt x="172" y="25"/>
                  </a:lnTo>
                  <a:lnTo>
                    <a:pt x="198" y="0"/>
                  </a:lnTo>
                  <a:lnTo>
                    <a:pt x="0" y="0"/>
                  </a:lnTo>
                  <a:lnTo>
                    <a:pt x="0" y="205"/>
                  </a:lnTo>
                  <a:lnTo>
                    <a:pt x="206" y="205"/>
                  </a:lnTo>
                  <a:lnTo>
                    <a:pt x="206" y="76"/>
                  </a:lnTo>
                  <a:lnTo>
                    <a:pt x="182" y="101"/>
                  </a:lnTo>
                  <a:lnTo>
                    <a:pt x="182" y="1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3"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参考资料</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2000"/>
                            </p:stCondLst>
                            <p:childTnLst>
                              <p:par>
                                <p:cTn id="21" presetID="53" presetClass="entr" presetSubtype="16"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p:cTn id="29" dur="500" fill="hold"/>
                                        <p:tgtEl>
                                          <p:spTgt spid="26"/>
                                        </p:tgtEl>
                                        <p:attrNameLst>
                                          <p:attrName>ppt_w</p:attrName>
                                        </p:attrNameLst>
                                      </p:cBhvr>
                                      <p:tavLst>
                                        <p:tav tm="0">
                                          <p:val>
                                            <p:fltVal val="0"/>
                                          </p:val>
                                        </p:tav>
                                        <p:tav tm="100000">
                                          <p:val>
                                            <p:strVal val="#ppt_w"/>
                                          </p:val>
                                        </p:tav>
                                      </p:tavLst>
                                    </p:anim>
                                    <p:anim calcmode="lin" valueType="num">
                                      <p:cBhvr>
                                        <p:cTn id="30" dur="500" fill="hold"/>
                                        <p:tgtEl>
                                          <p:spTgt spid="26"/>
                                        </p:tgtEl>
                                        <p:attrNameLst>
                                          <p:attrName>ppt_h</p:attrName>
                                        </p:attrNameLst>
                                      </p:cBhvr>
                                      <p:tavLst>
                                        <p:tav tm="0">
                                          <p:val>
                                            <p:fltVal val="0"/>
                                          </p:val>
                                        </p:tav>
                                        <p:tav tm="100000">
                                          <p:val>
                                            <p:strVal val="#ppt_h"/>
                                          </p:val>
                                        </p:tav>
                                      </p:tavLst>
                                    </p:anim>
                                    <p:animEffect transition="in" filter="fade">
                                      <p:cBhvr>
                                        <p:cTn id="31" dur="500"/>
                                        <p:tgtEl>
                                          <p:spTgt spid="26"/>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p:cTn id="41" dur="500" fill="hold"/>
                                        <p:tgtEl>
                                          <p:spTgt spid="16"/>
                                        </p:tgtEl>
                                        <p:attrNameLst>
                                          <p:attrName>ppt_w</p:attrName>
                                        </p:attrNameLst>
                                      </p:cBhvr>
                                      <p:tavLst>
                                        <p:tav tm="0">
                                          <p:val>
                                            <p:fltVal val="0"/>
                                          </p:val>
                                        </p:tav>
                                        <p:tav tm="100000">
                                          <p:val>
                                            <p:strVal val="#ppt_w"/>
                                          </p:val>
                                        </p:tav>
                                      </p:tavLst>
                                    </p:anim>
                                    <p:anim calcmode="lin" valueType="num">
                                      <p:cBhvr>
                                        <p:cTn id="42" dur="500" fill="hold"/>
                                        <p:tgtEl>
                                          <p:spTgt spid="16"/>
                                        </p:tgtEl>
                                        <p:attrNameLst>
                                          <p:attrName>ppt_h</p:attrName>
                                        </p:attrNameLst>
                                      </p:cBhvr>
                                      <p:tavLst>
                                        <p:tav tm="0">
                                          <p:val>
                                            <p:fltVal val="0"/>
                                          </p:val>
                                        </p:tav>
                                        <p:tav tm="100000">
                                          <p:val>
                                            <p:strVal val="#ppt_h"/>
                                          </p:val>
                                        </p:tav>
                                      </p:tavLst>
                                    </p:anim>
                                    <p:animEffect transition="in" filter="fade">
                                      <p:cBhvr>
                                        <p:cTn id="4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7" grpId="0" bldLvl="0" animBg="1"/>
      <p:bldP spid="8" grpId="0" bldLvl="0" animBg="1"/>
      <p:bldP spid="9" grpId="0" bldLvl="0" animBg="1"/>
      <p:bldP spid="16" grpId="0" bldLvl="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hart 12"/>
          <p:cNvGraphicFramePr/>
          <p:nvPr/>
        </p:nvGraphicFramePr>
        <p:xfrm>
          <a:off x="1141458" y="2405487"/>
          <a:ext cx="5447574" cy="3661484"/>
        </p:xfrm>
        <a:graphic>
          <a:graphicData uri="http://schemas.openxmlformats.org/drawingml/2006/chart">
            <c:chart xmlns:c="http://schemas.openxmlformats.org/drawingml/2006/chart" xmlns:r="http://schemas.openxmlformats.org/officeDocument/2006/relationships" r:id="rId3"/>
          </a:graphicData>
        </a:graphic>
      </p:graphicFrame>
      <p:sp>
        <p:nvSpPr>
          <p:cNvPr id="14" name="Oval 13"/>
          <p:cNvSpPr/>
          <p:nvPr/>
        </p:nvSpPr>
        <p:spPr>
          <a:xfrm>
            <a:off x="6949469" y="2793361"/>
            <a:ext cx="571172" cy="574448"/>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 Box 10"/>
          <p:cNvSpPr txBox="1">
            <a:spLocks noChangeArrowheads="1"/>
          </p:cNvSpPr>
          <p:nvPr/>
        </p:nvSpPr>
        <p:spPr bwMode="auto">
          <a:xfrm>
            <a:off x="7612916" y="2840988"/>
            <a:ext cx="3450035" cy="713486"/>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err="1"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小组成员-厉佩强：风险管理计划</a:t>
            </a:r>
            <a:r>
              <a:rPr lang="zh-CN" altLang="en-US"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及</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PPT</a:t>
            </a:r>
            <a:r>
              <a:rPr lang="zh-CN" altLang="en-US"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制作</a:t>
            </a:r>
            <a:r>
              <a:rPr lang="en-US"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9.0</a:t>
            </a: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p>
        </p:txBody>
      </p:sp>
      <p:sp>
        <p:nvSpPr>
          <p:cNvPr id="16" name="Oval 15"/>
          <p:cNvSpPr/>
          <p:nvPr/>
        </p:nvSpPr>
        <p:spPr>
          <a:xfrm>
            <a:off x="6949469" y="3593378"/>
            <a:ext cx="571172" cy="574448"/>
          </a:xfrm>
          <a:prstGeom prst="ellipse">
            <a:avLst/>
          </a:prstGeom>
          <a:solidFill>
            <a:schemeClr val="accent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Text Box 10"/>
          <p:cNvSpPr txBox="1">
            <a:spLocks noChangeArrowheads="1"/>
          </p:cNvSpPr>
          <p:nvPr/>
        </p:nvSpPr>
        <p:spPr bwMode="auto">
          <a:xfrm>
            <a:off x="7652227" y="3525265"/>
            <a:ext cx="3450035" cy="711200"/>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小组成员-李捷：各类计划及子计划。</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8.8</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Oval 17"/>
          <p:cNvSpPr/>
          <p:nvPr/>
        </p:nvSpPr>
        <p:spPr>
          <a:xfrm>
            <a:off x="6949469" y="4388708"/>
            <a:ext cx="571172" cy="574448"/>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Text Box 10"/>
          <p:cNvSpPr txBox="1">
            <a:spLocks noChangeArrowheads="1"/>
          </p:cNvSpPr>
          <p:nvPr/>
        </p:nvSpPr>
        <p:spPr bwMode="auto">
          <a:xfrm>
            <a:off x="7699090" y="4433061"/>
            <a:ext cx="3450035" cy="379095"/>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小组成员-周盛：项目章程。</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8.6</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Oval 19"/>
          <p:cNvSpPr/>
          <p:nvPr/>
        </p:nvSpPr>
        <p:spPr>
          <a:xfrm>
            <a:off x="6949469" y="5148493"/>
            <a:ext cx="571172" cy="574448"/>
          </a:xfrm>
          <a:prstGeom prst="ellipse">
            <a:avLst/>
          </a:prstGeom>
          <a:solidFill>
            <a:schemeClr val="accent4"/>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Text Box 10"/>
          <p:cNvSpPr txBox="1">
            <a:spLocks noChangeArrowheads="1"/>
          </p:cNvSpPr>
          <p:nvPr/>
        </p:nvSpPr>
        <p:spPr bwMode="auto">
          <a:xfrm>
            <a:off x="7699090" y="5124957"/>
            <a:ext cx="3403172" cy="682965"/>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小组成员-朱秉：干系人分析。</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8.5</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35"/>
          <p:cNvSpPr>
            <a:spLocks noEditPoints="1"/>
          </p:cNvSpPr>
          <p:nvPr/>
        </p:nvSpPr>
        <p:spPr bwMode="auto">
          <a:xfrm>
            <a:off x="7025791" y="2939407"/>
            <a:ext cx="418529" cy="282357"/>
          </a:xfrm>
          <a:custGeom>
            <a:avLst/>
            <a:gdLst>
              <a:gd name="T0" fmla="*/ 135 w 157"/>
              <a:gd name="T1" fmla="*/ 46 h 106"/>
              <a:gd name="T2" fmla="*/ 136 w 157"/>
              <a:gd name="T3" fmla="*/ 37 h 106"/>
              <a:gd name="T4" fmla="*/ 99 w 157"/>
              <a:gd name="T5" fmla="*/ 0 h 106"/>
              <a:gd name="T6" fmla="*/ 73 w 157"/>
              <a:gd name="T7" fmla="*/ 18 h 106"/>
              <a:gd name="T8" fmla="*/ 45 w 157"/>
              <a:gd name="T9" fmla="*/ 8 h 106"/>
              <a:gd name="T10" fmla="*/ 19 w 157"/>
              <a:gd name="T11" fmla="*/ 39 h 106"/>
              <a:gd name="T12" fmla="*/ 20 w 157"/>
              <a:gd name="T13" fmla="*/ 47 h 106"/>
              <a:gd name="T14" fmla="*/ 0 w 157"/>
              <a:gd name="T15" fmla="*/ 75 h 106"/>
              <a:gd name="T16" fmla="*/ 31 w 157"/>
              <a:gd name="T17" fmla="*/ 106 h 106"/>
              <a:gd name="T18" fmla="*/ 126 w 157"/>
              <a:gd name="T19" fmla="*/ 106 h 106"/>
              <a:gd name="T20" fmla="*/ 157 w 157"/>
              <a:gd name="T21" fmla="*/ 75 h 106"/>
              <a:gd name="T22" fmla="*/ 135 w 157"/>
              <a:gd name="T23" fmla="*/ 46 h 106"/>
              <a:gd name="T24" fmla="*/ 120 w 157"/>
              <a:gd name="T25" fmla="*/ 100 h 106"/>
              <a:gd name="T26" fmla="*/ 79 w 157"/>
              <a:gd name="T27" fmla="*/ 100 h 106"/>
              <a:gd name="T28" fmla="*/ 103 w 157"/>
              <a:gd name="T29" fmla="*/ 75 h 106"/>
              <a:gd name="T30" fmla="*/ 102 w 157"/>
              <a:gd name="T31" fmla="*/ 72 h 106"/>
              <a:gd name="T32" fmla="*/ 92 w 157"/>
              <a:gd name="T33" fmla="*/ 72 h 106"/>
              <a:gd name="T34" fmla="*/ 92 w 157"/>
              <a:gd name="T35" fmla="*/ 68 h 106"/>
              <a:gd name="T36" fmla="*/ 92 w 157"/>
              <a:gd name="T37" fmla="*/ 37 h 106"/>
              <a:gd name="T38" fmla="*/ 90 w 157"/>
              <a:gd name="T39" fmla="*/ 35 h 106"/>
              <a:gd name="T40" fmla="*/ 64 w 157"/>
              <a:gd name="T41" fmla="*/ 35 h 106"/>
              <a:gd name="T42" fmla="*/ 62 w 157"/>
              <a:gd name="T43" fmla="*/ 37 h 106"/>
              <a:gd name="T44" fmla="*/ 62 w 157"/>
              <a:gd name="T45" fmla="*/ 68 h 106"/>
              <a:gd name="T46" fmla="*/ 62 w 157"/>
              <a:gd name="T47" fmla="*/ 73 h 106"/>
              <a:gd name="T48" fmla="*/ 51 w 157"/>
              <a:gd name="T49" fmla="*/ 73 h 106"/>
              <a:gd name="T50" fmla="*/ 50 w 157"/>
              <a:gd name="T51" fmla="*/ 76 h 106"/>
              <a:gd name="T52" fmla="*/ 75 w 157"/>
              <a:gd name="T53" fmla="*/ 100 h 106"/>
              <a:gd name="T54" fmla="*/ 38 w 157"/>
              <a:gd name="T55" fmla="*/ 100 h 106"/>
              <a:gd name="T56" fmla="*/ 11 w 157"/>
              <a:gd name="T57" fmla="*/ 74 h 106"/>
              <a:gd name="T58" fmla="*/ 29 w 157"/>
              <a:gd name="T59" fmla="*/ 50 h 106"/>
              <a:gd name="T60" fmla="*/ 28 w 157"/>
              <a:gd name="T61" fmla="*/ 44 h 106"/>
              <a:gd name="T62" fmla="*/ 50 w 157"/>
              <a:gd name="T63" fmla="*/ 17 h 106"/>
              <a:gd name="T64" fmla="*/ 74 w 157"/>
              <a:gd name="T65" fmla="*/ 29 h 106"/>
              <a:gd name="T66" fmla="*/ 97 w 157"/>
              <a:gd name="T67" fmla="*/ 10 h 106"/>
              <a:gd name="T68" fmla="*/ 128 w 157"/>
              <a:gd name="T69" fmla="*/ 42 h 106"/>
              <a:gd name="T70" fmla="*/ 127 w 157"/>
              <a:gd name="T71" fmla="*/ 49 h 106"/>
              <a:gd name="T72" fmla="*/ 147 w 157"/>
              <a:gd name="T73" fmla="*/ 74 h 106"/>
              <a:gd name="T74" fmla="*/ 120 w 157"/>
              <a:gd name="T75" fmla="*/ 10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 h="106">
                <a:moveTo>
                  <a:pt x="135" y="46"/>
                </a:moveTo>
                <a:cubicBezTo>
                  <a:pt x="136" y="43"/>
                  <a:pt x="136" y="40"/>
                  <a:pt x="136" y="37"/>
                </a:cubicBezTo>
                <a:cubicBezTo>
                  <a:pt x="136" y="16"/>
                  <a:pt x="120" y="0"/>
                  <a:pt x="99" y="0"/>
                </a:cubicBezTo>
                <a:cubicBezTo>
                  <a:pt x="76" y="0"/>
                  <a:pt x="73" y="18"/>
                  <a:pt x="73" y="18"/>
                </a:cubicBezTo>
                <a:cubicBezTo>
                  <a:pt x="73" y="18"/>
                  <a:pt x="63" y="6"/>
                  <a:pt x="45" y="8"/>
                </a:cubicBezTo>
                <a:cubicBezTo>
                  <a:pt x="30" y="11"/>
                  <a:pt x="19" y="25"/>
                  <a:pt x="19" y="39"/>
                </a:cubicBezTo>
                <a:cubicBezTo>
                  <a:pt x="19" y="42"/>
                  <a:pt x="20" y="44"/>
                  <a:pt x="20" y="47"/>
                </a:cubicBezTo>
                <a:cubicBezTo>
                  <a:pt x="9" y="51"/>
                  <a:pt x="0" y="62"/>
                  <a:pt x="0" y="75"/>
                </a:cubicBezTo>
                <a:cubicBezTo>
                  <a:pt x="0" y="92"/>
                  <a:pt x="14" y="106"/>
                  <a:pt x="31" y="106"/>
                </a:cubicBezTo>
                <a:cubicBezTo>
                  <a:pt x="126" y="106"/>
                  <a:pt x="126" y="106"/>
                  <a:pt x="126" y="106"/>
                </a:cubicBezTo>
                <a:cubicBezTo>
                  <a:pt x="143" y="106"/>
                  <a:pt x="157" y="92"/>
                  <a:pt x="157" y="75"/>
                </a:cubicBezTo>
                <a:cubicBezTo>
                  <a:pt x="157" y="62"/>
                  <a:pt x="148" y="50"/>
                  <a:pt x="135" y="46"/>
                </a:cubicBezTo>
                <a:close/>
                <a:moveTo>
                  <a:pt x="120" y="100"/>
                </a:moveTo>
                <a:cubicBezTo>
                  <a:pt x="79" y="100"/>
                  <a:pt x="79" y="100"/>
                  <a:pt x="79" y="100"/>
                </a:cubicBezTo>
                <a:cubicBezTo>
                  <a:pt x="82" y="97"/>
                  <a:pt x="103" y="75"/>
                  <a:pt x="103" y="75"/>
                </a:cubicBezTo>
                <a:cubicBezTo>
                  <a:pt x="103" y="75"/>
                  <a:pt x="106" y="72"/>
                  <a:pt x="102" y="72"/>
                </a:cubicBezTo>
                <a:cubicBezTo>
                  <a:pt x="98" y="72"/>
                  <a:pt x="92" y="72"/>
                  <a:pt x="92" y="72"/>
                </a:cubicBezTo>
                <a:cubicBezTo>
                  <a:pt x="92" y="72"/>
                  <a:pt x="92" y="70"/>
                  <a:pt x="92" y="68"/>
                </a:cubicBezTo>
                <a:cubicBezTo>
                  <a:pt x="92" y="59"/>
                  <a:pt x="92" y="43"/>
                  <a:pt x="92" y="37"/>
                </a:cubicBezTo>
                <a:cubicBezTo>
                  <a:pt x="92" y="37"/>
                  <a:pt x="92" y="35"/>
                  <a:pt x="90" y="35"/>
                </a:cubicBezTo>
                <a:cubicBezTo>
                  <a:pt x="88" y="35"/>
                  <a:pt x="67" y="35"/>
                  <a:pt x="64" y="35"/>
                </a:cubicBezTo>
                <a:cubicBezTo>
                  <a:pt x="61" y="35"/>
                  <a:pt x="62" y="37"/>
                  <a:pt x="62" y="37"/>
                </a:cubicBezTo>
                <a:cubicBezTo>
                  <a:pt x="62" y="44"/>
                  <a:pt x="62" y="59"/>
                  <a:pt x="62" y="68"/>
                </a:cubicBezTo>
                <a:cubicBezTo>
                  <a:pt x="62" y="71"/>
                  <a:pt x="62" y="73"/>
                  <a:pt x="62" y="73"/>
                </a:cubicBezTo>
                <a:cubicBezTo>
                  <a:pt x="62" y="73"/>
                  <a:pt x="54" y="73"/>
                  <a:pt x="51" y="73"/>
                </a:cubicBezTo>
                <a:cubicBezTo>
                  <a:pt x="47" y="73"/>
                  <a:pt x="50" y="76"/>
                  <a:pt x="50" y="76"/>
                </a:cubicBezTo>
                <a:cubicBezTo>
                  <a:pt x="75" y="100"/>
                  <a:pt x="75" y="100"/>
                  <a:pt x="75" y="100"/>
                </a:cubicBezTo>
                <a:cubicBezTo>
                  <a:pt x="38" y="100"/>
                  <a:pt x="38" y="100"/>
                  <a:pt x="38" y="100"/>
                </a:cubicBezTo>
                <a:cubicBezTo>
                  <a:pt x="23" y="100"/>
                  <a:pt x="11" y="88"/>
                  <a:pt x="11" y="74"/>
                </a:cubicBezTo>
                <a:cubicBezTo>
                  <a:pt x="11" y="63"/>
                  <a:pt x="18" y="53"/>
                  <a:pt x="29" y="50"/>
                </a:cubicBezTo>
                <a:cubicBezTo>
                  <a:pt x="28" y="48"/>
                  <a:pt x="28" y="46"/>
                  <a:pt x="28" y="44"/>
                </a:cubicBezTo>
                <a:cubicBezTo>
                  <a:pt x="28" y="31"/>
                  <a:pt x="37" y="19"/>
                  <a:pt x="50" y="17"/>
                </a:cubicBezTo>
                <a:cubicBezTo>
                  <a:pt x="65" y="15"/>
                  <a:pt x="74" y="29"/>
                  <a:pt x="74" y="29"/>
                </a:cubicBezTo>
                <a:cubicBezTo>
                  <a:pt x="74" y="29"/>
                  <a:pt x="77" y="10"/>
                  <a:pt x="97" y="10"/>
                </a:cubicBezTo>
                <a:cubicBezTo>
                  <a:pt x="115" y="10"/>
                  <a:pt x="128" y="24"/>
                  <a:pt x="128" y="42"/>
                </a:cubicBezTo>
                <a:cubicBezTo>
                  <a:pt x="128" y="44"/>
                  <a:pt x="127" y="47"/>
                  <a:pt x="127" y="49"/>
                </a:cubicBezTo>
                <a:cubicBezTo>
                  <a:pt x="138" y="53"/>
                  <a:pt x="147" y="62"/>
                  <a:pt x="147" y="74"/>
                </a:cubicBezTo>
                <a:cubicBezTo>
                  <a:pt x="147" y="88"/>
                  <a:pt x="135" y="100"/>
                  <a:pt x="120" y="100"/>
                </a:cubicBez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106"/>
          <p:cNvSpPr>
            <a:spLocks noEditPoints="1"/>
          </p:cNvSpPr>
          <p:nvPr/>
        </p:nvSpPr>
        <p:spPr bwMode="auto">
          <a:xfrm>
            <a:off x="7127919" y="4515087"/>
            <a:ext cx="214271" cy="288364"/>
          </a:xfrm>
          <a:custGeom>
            <a:avLst/>
            <a:gdLst>
              <a:gd name="T0" fmla="*/ 0 w 107"/>
              <a:gd name="T1" fmla="*/ 0 h 144"/>
              <a:gd name="T2" fmla="*/ 0 w 107"/>
              <a:gd name="T3" fmla="*/ 144 h 144"/>
              <a:gd name="T4" fmla="*/ 80 w 107"/>
              <a:gd name="T5" fmla="*/ 144 h 144"/>
              <a:gd name="T6" fmla="*/ 107 w 107"/>
              <a:gd name="T7" fmla="*/ 113 h 144"/>
              <a:gd name="T8" fmla="*/ 107 w 107"/>
              <a:gd name="T9" fmla="*/ 0 h 144"/>
              <a:gd name="T10" fmla="*/ 0 w 107"/>
              <a:gd name="T11" fmla="*/ 0 h 144"/>
              <a:gd name="T12" fmla="*/ 9 w 107"/>
              <a:gd name="T13" fmla="*/ 134 h 144"/>
              <a:gd name="T14" fmla="*/ 9 w 107"/>
              <a:gd name="T15" fmla="*/ 9 h 144"/>
              <a:gd name="T16" fmla="*/ 99 w 107"/>
              <a:gd name="T17" fmla="*/ 9 h 144"/>
              <a:gd name="T18" fmla="*/ 99 w 107"/>
              <a:gd name="T19" fmla="*/ 102 h 144"/>
              <a:gd name="T20" fmla="*/ 72 w 107"/>
              <a:gd name="T21" fmla="*/ 102 h 144"/>
              <a:gd name="T22" fmla="*/ 72 w 107"/>
              <a:gd name="T23" fmla="*/ 134 h 144"/>
              <a:gd name="T24" fmla="*/ 9 w 107"/>
              <a:gd name="T25" fmla="*/ 13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44">
                <a:moveTo>
                  <a:pt x="0" y="0"/>
                </a:moveTo>
                <a:lnTo>
                  <a:pt x="0" y="144"/>
                </a:lnTo>
                <a:lnTo>
                  <a:pt x="80" y="144"/>
                </a:lnTo>
                <a:lnTo>
                  <a:pt x="107" y="113"/>
                </a:lnTo>
                <a:lnTo>
                  <a:pt x="107" y="0"/>
                </a:lnTo>
                <a:lnTo>
                  <a:pt x="0" y="0"/>
                </a:lnTo>
                <a:close/>
                <a:moveTo>
                  <a:pt x="9" y="134"/>
                </a:moveTo>
                <a:lnTo>
                  <a:pt x="9" y="9"/>
                </a:lnTo>
                <a:lnTo>
                  <a:pt x="99" y="9"/>
                </a:lnTo>
                <a:lnTo>
                  <a:pt x="99" y="102"/>
                </a:lnTo>
                <a:lnTo>
                  <a:pt x="72" y="102"/>
                </a:lnTo>
                <a:lnTo>
                  <a:pt x="72" y="134"/>
                </a:lnTo>
                <a:lnTo>
                  <a:pt x="9" y="134"/>
                </a:ln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4" name="Group 23"/>
          <p:cNvGrpSpPr/>
          <p:nvPr/>
        </p:nvGrpSpPr>
        <p:grpSpPr>
          <a:xfrm>
            <a:off x="7122914" y="3713390"/>
            <a:ext cx="224283" cy="334423"/>
            <a:chOff x="4669866" y="3800264"/>
            <a:chExt cx="279527" cy="416797"/>
          </a:xfrm>
          <a:solidFill>
            <a:schemeClr val="bg1"/>
          </a:solidFill>
        </p:grpSpPr>
        <p:sp>
          <p:nvSpPr>
            <p:cNvPr id="25" name="Freeform 141"/>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ectangle 142"/>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143"/>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144"/>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9" name="Group 28"/>
          <p:cNvGrpSpPr/>
          <p:nvPr/>
        </p:nvGrpSpPr>
        <p:grpSpPr>
          <a:xfrm>
            <a:off x="7114902" y="5279520"/>
            <a:ext cx="240304" cy="312395"/>
            <a:chOff x="6421904" y="4798576"/>
            <a:chExt cx="299494" cy="389342"/>
          </a:xfrm>
          <a:solidFill>
            <a:schemeClr val="bg1"/>
          </a:solidFill>
        </p:grpSpPr>
        <p:sp>
          <p:nvSpPr>
            <p:cNvPr id="30" name="Freeform 170"/>
            <p:cNvSpPr/>
            <p:nvPr/>
          </p:nvSpPr>
          <p:spPr bwMode="auto">
            <a:xfrm>
              <a:off x="6421904" y="4910886"/>
              <a:ext cx="299494" cy="277032"/>
            </a:xfrm>
            <a:custGeom>
              <a:avLst/>
              <a:gdLst>
                <a:gd name="T0" fmla="*/ 45 w 90"/>
                <a:gd name="T1" fmla="*/ 83 h 83"/>
                <a:gd name="T2" fmla="*/ 90 w 90"/>
                <a:gd name="T3" fmla="*/ 0 h 83"/>
                <a:gd name="T4" fmla="*/ 0 w 90"/>
                <a:gd name="T5" fmla="*/ 0 h 83"/>
                <a:gd name="T6" fmla="*/ 45 w 90"/>
                <a:gd name="T7" fmla="*/ 83 h 83"/>
              </a:gdLst>
              <a:ahLst/>
              <a:cxnLst>
                <a:cxn ang="0">
                  <a:pos x="T0" y="T1"/>
                </a:cxn>
                <a:cxn ang="0">
                  <a:pos x="T2" y="T3"/>
                </a:cxn>
                <a:cxn ang="0">
                  <a:pos x="T4" y="T5"/>
                </a:cxn>
                <a:cxn ang="0">
                  <a:pos x="T6" y="T7"/>
                </a:cxn>
              </a:cxnLst>
              <a:rect l="0" t="0" r="r" b="b"/>
              <a:pathLst>
                <a:path w="90" h="83">
                  <a:moveTo>
                    <a:pt x="45" y="83"/>
                  </a:moveTo>
                  <a:cubicBezTo>
                    <a:pt x="90" y="59"/>
                    <a:pt x="90" y="0"/>
                    <a:pt x="90" y="0"/>
                  </a:cubicBezTo>
                  <a:cubicBezTo>
                    <a:pt x="0" y="0"/>
                    <a:pt x="0" y="0"/>
                    <a:pt x="0" y="0"/>
                  </a:cubicBezTo>
                  <a:cubicBezTo>
                    <a:pt x="0" y="0"/>
                    <a:pt x="0" y="59"/>
                    <a:pt x="45"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171"/>
            <p:cNvSpPr/>
            <p:nvPr/>
          </p:nvSpPr>
          <p:spPr bwMode="auto">
            <a:xfrm>
              <a:off x="6421904" y="4798576"/>
              <a:ext cx="299494" cy="94840"/>
            </a:xfrm>
            <a:custGeom>
              <a:avLst/>
              <a:gdLst>
                <a:gd name="T0" fmla="*/ 84 w 90"/>
                <a:gd name="T1" fmla="*/ 0 h 29"/>
                <a:gd name="T2" fmla="*/ 68 w 90"/>
                <a:gd name="T3" fmla="*/ 16 h 29"/>
                <a:gd name="T4" fmla="*/ 52 w 90"/>
                <a:gd name="T5" fmla="*/ 0 h 29"/>
                <a:gd name="T6" fmla="*/ 39 w 90"/>
                <a:gd name="T7" fmla="*/ 0 h 29"/>
                <a:gd name="T8" fmla="*/ 23 w 90"/>
                <a:gd name="T9" fmla="*/ 16 h 29"/>
                <a:gd name="T10" fmla="*/ 7 w 90"/>
                <a:gd name="T11" fmla="*/ 0 h 29"/>
                <a:gd name="T12" fmla="*/ 0 w 90"/>
                <a:gd name="T13" fmla="*/ 0 h 29"/>
                <a:gd name="T14" fmla="*/ 0 w 90"/>
                <a:gd name="T15" fmla="*/ 29 h 29"/>
                <a:gd name="T16" fmla="*/ 90 w 90"/>
                <a:gd name="T17" fmla="*/ 29 h 29"/>
                <a:gd name="T18" fmla="*/ 90 w 90"/>
                <a:gd name="T19" fmla="*/ 0 h 29"/>
                <a:gd name="T20" fmla="*/ 84 w 90"/>
                <a:gd name="T2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29">
                  <a:moveTo>
                    <a:pt x="84" y="0"/>
                  </a:moveTo>
                  <a:cubicBezTo>
                    <a:pt x="84" y="9"/>
                    <a:pt x="77" y="16"/>
                    <a:pt x="68" y="16"/>
                  </a:cubicBezTo>
                  <a:cubicBezTo>
                    <a:pt x="59" y="16"/>
                    <a:pt x="52" y="9"/>
                    <a:pt x="52" y="0"/>
                  </a:cubicBezTo>
                  <a:cubicBezTo>
                    <a:pt x="39" y="0"/>
                    <a:pt x="39" y="0"/>
                    <a:pt x="39" y="0"/>
                  </a:cubicBezTo>
                  <a:cubicBezTo>
                    <a:pt x="39" y="9"/>
                    <a:pt x="32" y="16"/>
                    <a:pt x="23" y="16"/>
                  </a:cubicBezTo>
                  <a:cubicBezTo>
                    <a:pt x="14" y="16"/>
                    <a:pt x="7" y="9"/>
                    <a:pt x="7" y="0"/>
                  </a:cubicBezTo>
                  <a:cubicBezTo>
                    <a:pt x="0" y="0"/>
                    <a:pt x="0" y="0"/>
                    <a:pt x="0" y="0"/>
                  </a:cubicBezTo>
                  <a:cubicBezTo>
                    <a:pt x="0" y="29"/>
                    <a:pt x="0" y="29"/>
                    <a:pt x="0" y="29"/>
                  </a:cubicBezTo>
                  <a:cubicBezTo>
                    <a:pt x="90" y="29"/>
                    <a:pt x="90" y="29"/>
                    <a:pt x="90" y="29"/>
                  </a:cubicBezTo>
                  <a:cubicBezTo>
                    <a:pt x="90" y="0"/>
                    <a:pt x="90" y="0"/>
                    <a:pt x="90" y="0"/>
                  </a:cubicBezTo>
                  <a:lnTo>
                    <a:pt x="8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3"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项目分工</a:t>
            </a:r>
          </a:p>
        </p:txBody>
      </p:sp>
      <p:sp>
        <p:nvSpPr>
          <p:cNvPr id="34" name="Oval 8"/>
          <p:cNvSpPr/>
          <p:nvPr/>
        </p:nvSpPr>
        <p:spPr>
          <a:xfrm>
            <a:off x="6839869" y="1838178"/>
            <a:ext cx="761300" cy="7613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5" name="Group 27"/>
          <p:cNvGrpSpPr/>
          <p:nvPr/>
        </p:nvGrpSpPr>
        <p:grpSpPr>
          <a:xfrm>
            <a:off x="7025897" y="2055927"/>
            <a:ext cx="387259" cy="325800"/>
            <a:chOff x="5368132" y="2625725"/>
            <a:chExt cx="465138" cy="391319"/>
          </a:xfrm>
          <a:solidFill>
            <a:schemeClr val="bg1"/>
          </a:solidFill>
        </p:grpSpPr>
        <p:sp>
          <p:nvSpPr>
            <p:cNvPr id="36"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9" name="Text Box 10"/>
          <p:cNvSpPr txBox="1">
            <a:spLocks noChangeArrowheads="1"/>
          </p:cNvSpPr>
          <p:nvPr/>
        </p:nvSpPr>
        <p:spPr bwMode="auto">
          <a:xfrm>
            <a:off x="7699217" y="1936749"/>
            <a:ext cx="3450035" cy="600710"/>
          </a:xfrm>
          <a:prstGeom prst="rect">
            <a:avLst/>
          </a:prstGeom>
          <a:noFill/>
          <a:ln w="9525">
            <a:noFill/>
            <a:miter lim="800000"/>
          </a:ln>
        </p:spPr>
        <p:txBody>
          <a:bodyPr wrap="square" lIns="48218" tIns="24109" rIns="48218" bIns="24109">
            <a:spAutoFit/>
          </a:bodyPr>
          <a:lstStyle/>
          <a:p>
            <a:pPr algn="just" defTabSz="1147445" eaLnBrk="1" latinLnBrk="0" hangingPunct="1">
              <a:lnSpc>
                <a:spcPct val="10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项目经理-蒋家俊：任务分配和文档审查，成本控制。</a:t>
            </a:r>
            <a:r>
              <a:rPr lang="en-US" altLang="zh-CN" dirty="0" smtClean="0">
                <a:latin typeface="Arial" panose="020B0604020202020204" pitchFamily="34" charset="0"/>
                <a:ea typeface="微软雅黑" panose="020B0503020204020204" pitchFamily="34" charset="-122"/>
                <a:cs typeface="+mn-ea"/>
                <a:sym typeface="Arial" panose="020B0604020202020204" pitchFamily="34" charset="0"/>
              </a:rPr>
              <a:t>8.9</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1000"/>
                                        <p:tgtEl>
                                          <p:spTgt spid="13"/>
                                        </p:tgtEl>
                                      </p:cBhvr>
                                    </p:animEffect>
                                  </p:childTnLst>
                                </p:cTn>
                              </p:par>
                            </p:childTnLst>
                          </p:cTn>
                        </p:par>
                        <p:par>
                          <p:cTn id="8" fill="hold">
                            <p:stCondLst>
                              <p:cond delay="1000"/>
                            </p:stCondLst>
                            <p:childTnLst>
                              <p:par>
                                <p:cTn id="9" presetID="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ppt_x"/>
                                          </p:val>
                                        </p:tav>
                                        <p:tav tm="100000">
                                          <p:val>
                                            <p:strVal val="#ppt_x"/>
                                          </p:val>
                                        </p:tav>
                                      </p:tavLst>
                                    </p:anim>
                                    <p:anim calcmode="lin" valueType="num">
                                      <p:cBhvr additive="base">
                                        <p:cTn id="12" dur="500" fill="hold"/>
                                        <p:tgtEl>
                                          <p:spTgt spid="34"/>
                                        </p:tgtEl>
                                        <p:attrNameLst>
                                          <p:attrName>ppt_y</p:attrName>
                                        </p:attrNameLst>
                                      </p:cBhvr>
                                      <p:tavLst>
                                        <p:tav tm="0">
                                          <p:val>
                                            <p:strVal val="1+#ppt_h/2"/>
                                          </p:val>
                                        </p:tav>
                                        <p:tav tm="100000">
                                          <p:val>
                                            <p:strVal val="#ppt_y"/>
                                          </p:val>
                                        </p:tav>
                                      </p:tavLst>
                                    </p:anim>
                                  </p:childTnLst>
                                </p:cTn>
                              </p:par>
                            </p:childTnLst>
                          </p:cTn>
                        </p:par>
                        <p:par>
                          <p:cTn id="13" fill="hold">
                            <p:stCondLst>
                              <p:cond delay="1500"/>
                            </p:stCondLst>
                            <p:childTnLst>
                              <p:par>
                                <p:cTn id="14" presetID="2" presetClass="entr" presetSubtype="4" fill="hold" nodeType="afterEffect">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cBhvr additive="base">
                                        <p:cTn id="16" dur="500" fill="hold"/>
                                        <p:tgtEl>
                                          <p:spTgt spid="35"/>
                                        </p:tgtEl>
                                        <p:attrNameLst>
                                          <p:attrName>ppt_x</p:attrName>
                                        </p:attrNameLst>
                                      </p:cBhvr>
                                      <p:tavLst>
                                        <p:tav tm="0">
                                          <p:val>
                                            <p:strVal val="#ppt_x"/>
                                          </p:val>
                                        </p:tav>
                                        <p:tav tm="100000">
                                          <p:val>
                                            <p:strVal val="#ppt_x"/>
                                          </p:val>
                                        </p:tav>
                                      </p:tavLst>
                                    </p:anim>
                                    <p:anim calcmode="lin" valueType="num">
                                      <p:cBhvr additive="base">
                                        <p:cTn id="17" dur="500" fill="hold"/>
                                        <p:tgtEl>
                                          <p:spTgt spid="35"/>
                                        </p:tgtEl>
                                        <p:attrNameLst>
                                          <p:attrName>ppt_y</p:attrName>
                                        </p:attrNameLst>
                                      </p:cBhvr>
                                      <p:tavLst>
                                        <p:tav tm="0">
                                          <p:val>
                                            <p:strVal val="1+#ppt_h/2"/>
                                          </p:val>
                                        </p:tav>
                                        <p:tav tm="100000">
                                          <p:val>
                                            <p:strVal val="#ppt_y"/>
                                          </p:val>
                                        </p:tav>
                                      </p:tavLst>
                                    </p:anim>
                                  </p:childTnLst>
                                </p:cTn>
                              </p:par>
                            </p:childTnLst>
                          </p:cTn>
                        </p:par>
                        <p:par>
                          <p:cTn id="18" fill="hold">
                            <p:stCondLst>
                              <p:cond delay="2000"/>
                            </p:stCondLst>
                            <p:childTnLst>
                              <p:par>
                                <p:cTn id="19" presetID="2" presetClass="entr" presetSubtype="4" fill="hold" grpId="0" nodeType="after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additive="base">
                                        <p:cTn id="21" dur="250" fill="hold"/>
                                        <p:tgtEl>
                                          <p:spTgt spid="39"/>
                                        </p:tgtEl>
                                        <p:attrNameLst>
                                          <p:attrName>ppt_x</p:attrName>
                                        </p:attrNameLst>
                                      </p:cBhvr>
                                      <p:tavLst>
                                        <p:tav tm="0">
                                          <p:val>
                                            <p:strVal val="#ppt_x"/>
                                          </p:val>
                                        </p:tav>
                                        <p:tav tm="100000">
                                          <p:val>
                                            <p:strVal val="#ppt_x"/>
                                          </p:val>
                                        </p:tav>
                                      </p:tavLst>
                                    </p:anim>
                                    <p:anim calcmode="lin" valueType="num">
                                      <p:cBhvr additive="base">
                                        <p:cTn id="22" dur="250" fill="hold"/>
                                        <p:tgtEl>
                                          <p:spTgt spid="39"/>
                                        </p:tgtEl>
                                        <p:attrNameLst>
                                          <p:attrName>ppt_y</p:attrName>
                                        </p:attrNameLst>
                                      </p:cBhvr>
                                      <p:tavLst>
                                        <p:tav tm="0">
                                          <p:val>
                                            <p:strVal val="1+#ppt_h/2"/>
                                          </p:val>
                                        </p:tav>
                                        <p:tav tm="100000">
                                          <p:val>
                                            <p:strVal val="#ppt_y"/>
                                          </p:val>
                                        </p:tav>
                                      </p:tavLst>
                                    </p:anim>
                                  </p:childTnLst>
                                </p:cTn>
                              </p:par>
                            </p:childTnLst>
                          </p:cTn>
                        </p:par>
                        <p:par>
                          <p:cTn id="23" fill="hold">
                            <p:stCondLst>
                              <p:cond delay="2500"/>
                            </p:stCondLst>
                            <p:childTnLst>
                              <p:par>
                                <p:cTn id="24" presetID="2" presetClass="entr" presetSubtype="4"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additive="base">
                                        <p:cTn id="26" dur="250" fill="hold"/>
                                        <p:tgtEl>
                                          <p:spTgt spid="14"/>
                                        </p:tgtEl>
                                        <p:attrNameLst>
                                          <p:attrName>ppt_x</p:attrName>
                                        </p:attrNameLst>
                                      </p:cBhvr>
                                      <p:tavLst>
                                        <p:tav tm="0">
                                          <p:val>
                                            <p:strVal val="#ppt_x"/>
                                          </p:val>
                                        </p:tav>
                                        <p:tav tm="100000">
                                          <p:val>
                                            <p:strVal val="#ppt_x"/>
                                          </p:val>
                                        </p:tav>
                                      </p:tavLst>
                                    </p:anim>
                                    <p:anim calcmode="lin" valueType="num">
                                      <p:cBhvr additive="base">
                                        <p:cTn id="27" dur="250" fill="hold"/>
                                        <p:tgtEl>
                                          <p:spTgt spid="14"/>
                                        </p:tgtEl>
                                        <p:attrNameLst>
                                          <p:attrName>ppt_y</p:attrName>
                                        </p:attrNameLst>
                                      </p:cBhvr>
                                      <p:tavLst>
                                        <p:tav tm="0">
                                          <p:val>
                                            <p:strVal val="1+#ppt_h/2"/>
                                          </p:val>
                                        </p:tav>
                                        <p:tav tm="100000">
                                          <p:val>
                                            <p:strVal val="#ppt_y"/>
                                          </p:val>
                                        </p:tav>
                                      </p:tavLst>
                                    </p:anim>
                                  </p:childTnLst>
                                </p:cTn>
                              </p:par>
                            </p:childTnLst>
                          </p:cTn>
                        </p:par>
                        <p:par>
                          <p:cTn id="28" fill="hold">
                            <p:stCondLst>
                              <p:cond delay="3000"/>
                            </p:stCondLst>
                            <p:childTnLst>
                              <p:par>
                                <p:cTn id="29" presetID="2" presetClass="entr" presetSubtype="4" fill="hold" grpId="0" nodeType="after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250" fill="hold"/>
                                        <p:tgtEl>
                                          <p:spTgt spid="22"/>
                                        </p:tgtEl>
                                        <p:attrNameLst>
                                          <p:attrName>ppt_x</p:attrName>
                                        </p:attrNameLst>
                                      </p:cBhvr>
                                      <p:tavLst>
                                        <p:tav tm="0">
                                          <p:val>
                                            <p:strVal val="#ppt_x"/>
                                          </p:val>
                                        </p:tav>
                                        <p:tav tm="100000">
                                          <p:val>
                                            <p:strVal val="#ppt_x"/>
                                          </p:val>
                                        </p:tav>
                                      </p:tavLst>
                                    </p:anim>
                                    <p:anim calcmode="lin" valueType="num">
                                      <p:cBhvr additive="base">
                                        <p:cTn id="32" dur="250" fill="hold"/>
                                        <p:tgtEl>
                                          <p:spTgt spid="22"/>
                                        </p:tgtEl>
                                        <p:attrNameLst>
                                          <p:attrName>ppt_y</p:attrName>
                                        </p:attrNameLst>
                                      </p:cBhvr>
                                      <p:tavLst>
                                        <p:tav tm="0">
                                          <p:val>
                                            <p:strVal val="1+#ppt_h/2"/>
                                          </p:val>
                                        </p:tav>
                                        <p:tav tm="100000">
                                          <p:val>
                                            <p:strVal val="#ppt_y"/>
                                          </p:val>
                                        </p:tav>
                                      </p:tavLst>
                                    </p:anim>
                                  </p:childTnLst>
                                </p:cTn>
                              </p:par>
                            </p:childTnLst>
                          </p:cTn>
                        </p:par>
                        <p:par>
                          <p:cTn id="33" fill="hold">
                            <p:stCondLst>
                              <p:cond delay="3500"/>
                            </p:stCondLst>
                            <p:childTnLst>
                              <p:par>
                                <p:cTn id="34" presetID="2" presetClass="entr" presetSubtype="4" fill="hold" grpId="0" nodeType="after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additive="base">
                                        <p:cTn id="36" dur="250" fill="hold"/>
                                        <p:tgtEl>
                                          <p:spTgt spid="15"/>
                                        </p:tgtEl>
                                        <p:attrNameLst>
                                          <p:attrName>ppt_x</p:attrName>
                                        </p:attrNameLst>
                                      </p:cBhvr>
                                      <p:tavLst>
                                        <p:tav tm="0">
                                          <p:val>
                                            <p:strVal val="#ppt_x"/>
                                          </p:val>
                                        </p:tav>
                                        <p:tav tm="100000">
                                          <p:val>
                                            <p:strVal val="#ppt_x"/>
                                          </p:val>
                                        </p:tav>
                                      </p:tavLst>
                                    </p:anim>
                                    <p:anim calcmode="lin" valueType="num">
                                      <p:cBhvr additive="base">
                                        <p:cTn id="37" dur="250" fill="hold"/>
                                        <p:tgtEl>
                                          <p:spTgt spid="15"/>
                                        </p:tgtEl>
                                        <p:attrNameLst>
                                          <p:attrName>ppt_y</p:attrName>
                                        </p:attrNameLst>
                                      </p:cBhvr>
                                      <p:tavLst>
                                        <p:tav tm="0">
                                          <p:val>
                                            <p:strVal val="1+#ppt_h/2"/>
                                          </p:val>
                                        </p:tav>
                                        <p:tav tm="100000">
                                          <p:val>
                                            <p:strVal val="#ppt_y"/>
                                          </p:val>
                                        </p:tav>
                                      </p:tavLst>
                                    </p:anim>
                                  </p:childTnLst>
                                </p:cTn>
                              </p:par>
                            </p:childTnLst>
                          </p:cTn>
                        </p:par>
                        <p:par>
                          <p:cTn id="38" fill="hold">
                            <p:stCondLst>
                              <p:cond delay="4000"/>
                            </p:stCondLst>
                            <p:childTnLst>
                              <p:par>
                                <p:cTn id="39" presetID="2" presetClass="entr" presetSubtype="4"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additive="base">
                                        <p:cTn id="41" dur="250" fill="hold"/>
                                        <p:tgtEl>
                                          <p:spTgt spid="16"/>
                                        </p:tgtEl>
                                        <p:attrNameLst>
                                          <p:attrName>ppt_x</p:attrName>
                                        </p:attrNameLst>
                                      </p:cBhvr>
                                      <p:tavLst>
                                        <p:tav tm="0">
                                          <p:val>
                                            <p:strVal val="#ppt_x"/>
                                          </p:val>
                                        </p:tav>
                                        <p:tav tm="100000">
                                          <p:val>
                                            <p:strVal val="#ppt_x"/>
                                          </p:val>
                                        </p:tav>
                                      </p:tavLst>
                                    </p:anim>
                                    <p:anim calcmode="lin" valueType="num">
                                      <p:cBhvr additive="base">
                                        <p:cTn id="42" dur="250" fill="hold"/>
                                        <p:tgtEl>
                                          <p:spTgt spid="16"/>
                                        </p:tgtEl>
                                        <p:attrNameLst>
                                          <p:attrName>ppt_y</p:attrName>
                                        </p:attrNameLst>
                                      </p:cBhvr>
                                      <p:tavLst>
                                        <p:tav tm="0">
                                          <p:val>
                                            <p:strVal val="1+#ppt_h/2"/>
                                          </p:val>
                                        </p:tav>
                                        <p:tav tm="100000">
                                          <p:val>
                                            <p:strVal val="#ppt_y"/>
                                          </p:val>
                                        </p:tav>
                                      </p:tavLst>
                                    </p:anim>
                                  </p:childTnLst>
                                </p:cTn>
                              </p:par>
                            </p:childTnLst>
                          </p:cTn>
                        </p:par>
                        <p:par>
                          <p:cTn id="43" fill="hold">
                            <p:stCondLst>
                              <p:cond delay="4500"/>
                            </p:stCondLst>
                            <p:childTnLst>
                              <p:par>
                                <p:cTn id="44" presetID="2" presetClass="entr" presetSubtype="4" fill="hold" nodeType="afterEffect">
                                  <p:stCondLst>
                                    <p:cond delay="0"/>
                                  </p:stCondLst>
                                  <p:childTnLst>
                                    <p:set>
                                      <p:cBhvr>
                                        <p:cTn id="45" dur="1" fill="hold">
                                          <p:stCondLst>
                                            <p:cond delay="0"/>
                                          </p:stCondLst>
                                        </p:cTn>
                                        <p:tgtEl>
                                          <p:spTgt spid="24"/>
                                        </p:tgtEl>
                                        <p:attrNameLst>
                                          <p:attrName>style.visibility</p:attrName>
                                        </p:attrNameLst>
                                      </p:cBhvr>
                                      <p:to>
                                        <p:strVal val="visible"/>
                                      </p:to>
                                    </p:set>
                                    <p:anim calcmode="lin" valueType="num">
                                      <p:cBhvr additive="base">
                                        <p:cTn id="46" dur="250" fill="hold"/>
                                        <p:tgtEl>
                                          <p:spTgt spid="24"/>
                                        </p:tgtEl>
                                        <p:attrNameLst>
                                          <p:attrName>ppt_x</p:attrName>
                                        </p:attrNameLst>
                                      </p:cBhvr>
                                      <p:tavLst>
                                        <p:tav tm="0">
                                          <p:val>
                                            <p:strVal val="#ppt_x"/>
                                          </p:val>
                                        </p:tav>
                                        <p:tav tm="100000">
                                          <p:val>
                                            <p:strVal val="#ppt_x"/>
                                          </p:val>
                                        </p:tav>
                                      </p:tavLst>
                                    </p:anim>
                                    <p:anim calcmode="lin" valueType="num">
                                      <p:cBhvr additive="base">
                                        <p:cTn id="47" dur="250" fill="hold"/>
                                        <p:tgtEl>
                                          <p:spTgt spid="24"/>
                                        </p:tgtEl>
                                        <p:attrNameLst>
                                          <p:attrName>ppt_y</p:attrName>
                                        </p:attrNameLst>
                                      </p:cBhvr>
                                      <p:tavLst>
                                        <p:tav tm="0">
                                          <p:val>
                                            <p:strVal val="1+#ppt_h/2"/>
                                          </p:val>
                                        </p:tav>
                                        <p:tav tm="100000">
                                          <p:val>
                                            <p:strVal val="#ppt_y"/>
                                          </p:val>
                                        </p:tav>
                                      </p:tavLst>
                                    </p:anim>
                                  </p:childTnLst>
                                </p:cTn>
                              </p:par>
                            </p:childTnLst>
                          </p:cTn>
                        </p:par>
                        <p:par>
                          <p:cTn id="48" fill="hold">
                            <p:stCondLst>
                              <p:cond delay="5000"/>
                            </p:stCondLst>
                            <p:childTnLst>
                              <p:par>
                                <p:cTn id="49" presetID="2" presetClass="entr" presetSubtype="4" fill="hold" grpId="0" nodeType="after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250" fill="hold"/>
                                        <p:tgtEl>
                                          <p:spTgt spid="17"/>
                                        </p:tgtEl>
                                        <p:attrNameLst>
                                          <p:attrName>ppt_x</p:attrName>
                                        </p:attrNameLst>
                                      </p:cBhvr>
                                      <p:tavLst>
                                        <p:tav tm="0">
                                          <p:val>
                                            <p:strVal val="#ppt_x"/>
                                          </p:val>
                                        </p:tav>
                                        <p:tav tm="100000">
                                          <p:val>
                                            <p:strVal val="#ppt_x"/>
                                          </p:val>
                                        </p:tav>
                                      </p:tavLst>
                                    </p:anim>
                                    <p:anim calcmode="lin" valueType="num">
                                      <p:cBhvr additive="base">
                                        <p:cTn id="52" dur="250" fill="hold"/>
                                        <p:tgtEl>
                                          <p:spTgt spid="17"/>
                                        </p:tgtEl>
                                        <p:attrNameLst>
                                          <p:attrName>ppt_y</p:attrName>
                                        </p:attrNameLst>
                                      </p:cBhvr>
                                      <p:tavLst>
                                        <p:tav tm="0">
                                          <p:val>
                                            <p:strVal val="1+#ppt_h/2"/>
                                          </p:val>
                                        </p:tav>
                                        <p:tav tm="100000">
                                          <p:val>
                                            <p:strVal val="#ppt_y"/>
                                          </p:val>
                                        </p:tav>
                                      </p:tavLst>
                                    </p:anim>
                                  </p:childTnLst>
                                </p:cTn>
                              </p:par>
                            </p:childTnLst>
                          </p:cTn>
                        </p:par>
                        <p:par>
                          <p:cTn id="53" fill="hold">
                            <p:stCondLst>
                              <p:cond delay="5500"/>
                            </p:stCondLst>
                            <p:childTnLst>
                              <p:par>
                                <p:cTn id="54" presetID="2" presetClass="entr" presetSubtype="4" fill="hold" grpId="0" nodeType="afterEffect">
                                  <p:stCondLst>
                                    <p:cond delay="0"/>
                                  </p:stCondLst>
                                  <p:childTnLst>
                                    <p:set>
                                      <p:cBhvr>
                                        <p:cTn id="55" dur="1" fill="hold">
                                          <p:stCondLst>
                                            <p:cond delay="0"/>
                                          </p:stCondLst>
                                        </p:cTn>
                                        <p:tgtEl>
                                          <p:spTgt spid="18"/>
                                        </p:tgtEl>
                                        <p:attrNameLst>
                                          <p:attrName>style.visibility</p:attrName>
                                        </p:attrNameLst>
                                      </p:cBhvr>
                                      <p:to>
                                        <p:strVal val="visible"/>
                                      </p:to>
                                    </p:set>
                                    <p:anim calcmode="lin" valueType="num">
                                      <p:cBhvr additive="base">
                                        <p:cTn id="56" dur="250" fill="hold"/>
                                        <p:tgtEl>
                                          <p:spTgt spid="18"/>
                                        </p:tgtEl>
                                        <p:attrNameLst>
                                          <p:attrName>ppt_x</p:attrName>
                                        </p:attrNameLst>
                                      </p:cBhvr>
                                      <p:tavLst>
                                        <p:tav tm="0">
                                          <p:val>
                                            <p:strVal val="#ppt_x"/>
                                          </p:val>
                                        </p:tav>
                                        <p:tav tm="100000">
                                          <p:val>
                                            <p:strVal val="#ppt_x"/>
                                          </p:val>
                                        </p:tav>
                                      </p:tavLst>
                                    </p:anim>
                                    <p:anim calcmode="lin" valueType="num">
                                      <p:cBhvr additive="base">
                                        <p:cTn id="57" dur="250" fill="hold"/>
                                        <p:tgtEl>
                                          <p:spTgt spid="18"/>
                                        </p:tgtEl>
                                        <p:attrNameLst>
                                          <p:attrName>ppt_y</p:attrName>
                                        </p:attrNameLst>
                                      </p:cBhvr>
                                      <p:tavLst>
                                        <p:tav tm="0">
                                          <p:val>
                                            <p:strVal val="1+#ppt_h/2"/>
                                          </p:val>
                                        </p:tav>
                                        <p:tav tm="100000">
                                          <p:val>
                                            <p:strVal val="#ppt_y"/>
                                          </p:val>
                                        </p:tav>
                                      </p:tavLst>
                                    </p:anim>
                                  </p:childTnLst>
                                </p:cTn>
                              </p:par>
                            </p:childTnLst>
                          </p:cTn>
                        </p:par>
                        <p:par>
                          <p:cTn id="58" fill="hold">
                            <p:stCondLst>
                              <p:cond delay="6000"/>
                            </p:stCondLst>
                            <p:childTnLst>
                              <p:par>
                                <p:cTn id="59" presetID="2" presetClass="entr" presetSubtype="4" fill="hold" grpId="0" nodeType="afterEffect">
                                  <p:stCondLst>
                                    <p:cond delay="0"/>
                                  </p:stCondLst>
                                  <p:childTnLst>
                                    <p:set>
                                      <p:cBhvr>
                                        <p:cTn id="60" dur="1" fill="hold">
                                          <p:stCondLst>
                                            <p:cond delay="0"/>
                                          </p:stCondLst>
                                        </p:cTn>
                                        <p:tgtEl>
                                          <p:spTgt spid="23"/>
                                        </p:tgtEl>
                                        <p:attrNameLst>
                                          <p:attrName>style.visibility</p:attrName>
                                        </p:attrNameLst>
                                      </p:cBhvr>
                                      <p:to>
                                        <p:strVal val="visible"/>
                                      </p:to>
                                    </p:set>
                                    <p:anim calcmode="lin" valueType="num">
                                      <p:cBhvr additive="base">
                                        <p:cTn id="61" dur="250" fill="hold"/>
                                        <p:tgtEl>
                                          <p:spTgt spid="23"/>
                                        </p:tgtEl>
                                        <p:attrNameLst>
                                          <p:attrName>ppt_x</p:attrName>
                                        </p:attrNameLst>
                                      </p:cBhvr>
                                      <p:tavLst>
                                        <p:tav tm="0">
                                          <p:val>
                                            <p:strVal val="#ppt_x"/>
                                          </p:val>
                                        </p:tav>
                                        <p:tav tm="100000">
                                          <p:val>
                                            <p:strVal val="#ppt_x"/>
                                          </p:val>
                                        </p:tav>
                                      </p:tavLst>
                                    </p:anim>
                                    <p:anim calcmode="lin" valueType="num">
                                      <p:cBhvr additive="base">
                                        <p:cTn id="62" dur="250" fill="hold"/>
                                        <p:tgtEl>
                                          <p:spTgt spid="23"/>
                                        </p:tgtEl>
                                        <p:attrNameLst>
                                          <p:attrName>ppt_y</p:attrName>
                                        </p:attrNameLst>
                                      </p:cBhvr>
                                      <p:tavLst>
                                        <p:tav tm="0">
                                          <p:val>
                                            <p:strVal val="1+#ppt_h/2"/>
                                          </p:val>
                                        </p:tav>
                                        <p:tav tm="100000">
                                          <p:val>
                                            <p:strVal val="#ppt_y"/>
                                          </p:val>
                                        </p:tav>
                                      </p:tavLst>
                                    </p:anim>
                                  </p:childTnLst>
                                </p:cTn>
                              </p:par>
                            </p:childTnLst>
                          </p:cTn>
                        </p:par>
                        <p:par>
                          <p:cTn id="63" fill="hold">
                            <p:stCondLst>
                              <p:cond delay="6500"/>
                            </p:stCondLst>
                            <p:childTnLst>
                              <p:par>
                                <p:cTn id="64" presetID="2" presetClass="entr" presetSubtype="4" fill="hold" grpId="0" nodeType="afterEffect">
                                  <p:stCondLst>
                                    <p:cond delay="0"/>
                                  </p:stCondLst>
                                  <p:childTnLst>
                                    <p:set>
                                      <p:cBhvr>
                                        <p:cTn id="65" dur="1" fill="hold">
                                          <p:stCondLst>
                                            <p:cond delay="0"/>
                                          </p:stCondLst>
                                        </p:cTn>
                                        <p:tgtEl>
                                          <p:spTgt spid="19"/>
                                        </p:tgtEl>
                                        <p:attrNameLst>
                                          <p:attrName>style.visibility</p:attrName>
                                        </p:attrNameLst>
                                      </p:cBhvr>
                                      <p:to>
                                        <p:strVal val="visible"/>
                                      </p:to>
                                    </p:set>
                                    <p:anim calcmode="lin" valueType="num">
                                      <p:cBhvr additive="base">
                                        <p:cTn id="66" dur="250" fill="hold"/>
                                        <p:tgtEl>
                                          <p:spTgt spid="19"/>
                                        </p:tgtEl>
                                        <p:attrNameLst>
                                          <p:attrName>ppt_x</p:attrName>
                                        </p:attrNameLst>
                                      </p:cBhvr>
                                      <p:tavLst>
                                        <p:tav tm="0">
                                          <p:val>
                                            <p:strVal val="#ppt_x"/>
                                          </p:val>
                                        </p:tav>
                                        <p:tav tm="100000">
                                          <p:val>
                                            <p:strVal val="#ppt_x"/>
                                          </p:val>
                                        </p:tav>
                                      </p:tavLst>
                                    </p:anim>
                                    <p:anim calcmode="lin" valueType="num">
                                      <p:cBhvr additive="base">
                                        <p:cTn id="67" dur="250" fill="hold"/>
                                        <p:tgtEl>
                                          <p:spTgt spid="19"/>
                                        </p:tgtEl>
                                        <p:attrNameLst>
                                          <p:attrName>ppt_y</p:attrName>
                                        </p:attrNameLst>
                                      </p:cBhvr>
                                      <p:tavLst>
                                        <p:tav tm="0">
                                          <p:val>
                                            <p:strVal val="1+#ppt_h/2"/>
                                          </p:val>
                                        </p:tav>
                                        <p:tav tm="100000">
                                          <p:val>
                                            <p:strVal val="#ppt_y"/>
                                          </p:val>
                                        </p:tav>
                                      </p:tavLst>
                                    </p:anim>
                                  </p:childTnLst>
                                </p:cTn>
                              </p:par>
                            </p:childTnLst>
                          </p:cTn>
                        </p:par>
                        <p:par>
                          <p:cTn id="68" fill="hold">
                            <p:stCondLst>
                              <p:cond delay="7000"/>
                            </p:stCondLst>
                            <p:childTnLst>
                              <p:par>
                                <p:cTn id="69" presetID="2" presetClass="entr" presetSubtype="4" fill="hold" grpId="0" nodeType="afterEffect">
                                  <p:stCondLst>
                                    <p:cond delay="0"/>
                                  </p:stCondLst>
                                  <p:childTnLst>
                                    <p:set>
                                      <p:cBhvr>
                                        <p:cTn id="70" dur="1" fill="hold">
                                          <p:stCondLst>
                                            <p:cond delay="0"/>
                                          </p:stCondLst>
                                        </p:cTn>
                                        <p:tgtEl>
                                          <p:spTgt spid="20"/>
                                        </p:tgtEl>
                                        <p:attrNameLst>
                                          <p:attrName>style.visibility</p:attrName>
                                        </p:attrNameLst>
                                      </p:cBhvr>
                                      <p:to>
                                        <p:strVal val="visible"/>
                                      </p:to>
                                    </p:set>
                                    <p:anim calcmode="lin" valueType="num">
                                      <p:cBhvr additive="base">
                                        <p:cTn id="71" dur="250" fill="hold"/>
                                        <p:tgtEl>
                                          <p:spTgt spid="20"/>
                                        </p:tgtEl>
                                        <p:attrNameLst>
                                          <p:attrName>ppt_x</p:attrName>
                                        </p:attrNameLst>
                                      </p:cBhvr>
                                      <p:tavLst>
                                        <p:tav tm="0">
                                          <p:val>
                                            <p:strVal val="#ppt_x"/>
                                          </p:val>
                                        </p:tav>
                                        <p:tav tm="100000">
                                          <p:val>
                                            <p:strVal val="#ppt_x"/>
                                          </p:val>
                                        </p:tav>
                                      </p:tavLst>
                                    </p:anim>
                                    <p:anim calcmode="lin" valueType="num">
                                      <p:cBhvr additive="base">
                                        <p:cTn id="72" dur="250" fill="hold"/>
                                        <p:tgtEl>
                                          <p:spTgt spid="20"/>
                                        </p:tgtEl>
                                        <p:attrNameLst>
                                          <p:attrName>ppt_y</p:attrName>
                                        </p:attrNameLst>
                                      </p:cBhvr>
                                      <p:tavLst>
                                        <p:tav tm="0">
                                          <p:val>
                                            <p:strVal val="1+#ppt_h/2"/>
                                          </p:val>
                                        </p:tav>
                                        <p:tav tm="100000">
                                          <p:val>
                                            <p:strVal val="#ppt_y"/>
                                          </p:val>
                                        </p:tav>
                                      </p:tavLst>
                                    </p:anim>
                                  </p:childTnLst>
                                </p:cTn>
                              </p:par>
                            </p:childTnLst>
                          </p:cTn>
                        </p:par>
                        <p:par>
                          <p:cTn id="73" fill="hold">
                            <p:stCondLst>
                              <p:cond delay="7500"/>
                            </p:stCondLst>
                            <p:childTnLst>
                              <p:par>
                                <p:cTn id="74" presetID="2" presetClass="entr" presetSubtype="4" fill="hold" nodeType="afterEffect">
                                  <p:stCondLst>
                                    <p:cond delay="0"/>
                                  </p:stCondLst>
                                  <p:childTnLst>
                                    <p:set>
                                      <p:cBhvr>
                                        <p:cTn id="75" dur="1" fill="hold">
                                          <p:stCondLst>
                                            <p:cond delay="0"/>
                                          </p:stCondLst>
                                        </p:cTn>
                                        <p:tgtEl>
                                          <p:spTgt spid="29"/>
                                        </p:tgtEl>
                                        <p:attrNameLst>
                                          <p:attrName>style.visibility</p:attrName>
                                        </p:attrNameLst>
                                      </p:cBhvr>
                                      <p:to>
                                        <p:strVal val="visible"/>
                                      </p:to>
                                    </p:set>
                                    <p:anim calcmode="lin" valueType="num">
                                      <p:cBhvr additive="base">
                                        <p:cTn id="76" dur="250" fill="hold"/>
                                        <p:tgtEl>
                                          <p:spTgt spid="29"/>
                                        </p:tgtEl>
                                        <p:attrNameLst>
                                          <p:attrName>ppt_x</p:attrName>
                                        </p:attrNameLst>
                                      </p:cBhvr>
                                      <p:tavLst>
                                        <p:tav tm="0">
                                          <p:val>
                                            <p:strVal val="#ppt_x"/>
                                          </p:val>
                                        </p:tav>
                                        <p:tav tm="100000">
                                          <p:val>
                                            <p:strVal val="#ppt_x"/>
                                          </p:val>
                                        </p:tav>
                                      </p:tavLst>
                                    </p:anim>
                                    <p:anim calcmode="lin" valueType="num">
                                      <p:cBhvr additive="base">
                                        <p:cTn id="77" dur="250" fill="hold"/>
                                        <p:tgtEl>
                                          <p:spTgt spid="29"/>
                                        </p:tgtEl>
                                        <p:attrNameLst>
                                          <p:attrName>ppt_y</p:attrName>
                                        </p:attrNameLst>
                                      </p:cBhvr>
                                      <p:tavLst>
                                        <p:tav tm="0">
                                          <p:val>
                                            <p:strVal val="1+#ppt_h/2"/>
                                          </p:val>
                                        </p:tav>
                                        <p:tav tm="100000">
                                          <p:val>
                                            <p:strVal val="#ppt_y"/>
                                          </p:val>
                                        </p:tav>
                                      </p:tavLst>
                                    </p:anim>
                                  </p:childTnLst>
                                </p:cTn>
                              </p:par>
                            </p:childTnLst>
                          </p:cTn>
                        </p:par>
                        <p:par>
                          <p:cTn id="78" fill="hold">
                            <p:stCondLst>
                              <p:cond delay="8000"/>
                            </p:stCondLst>
                            <p:childTnLst>
                              <p:par>
                                <p:cTn id="79" presetID="2" presetClass="entr" presetSubtype="4" fill="hold" grpId="0" nodeType="afterEffect">
                                  <p:stCondLst>
                                    <p:cond delay="0"/>
                                  </p:stCondLst>
                                  <p:childTnLst>
                                    <p:set>
                                      <p:cBhvr>
                                        <p:cTn id="80" dur="1" fill="hold">
                                          <p:stCondLst>
                                            <p:cond delay="0"/>
                                          </p:stCondLst>
                                        </p:cTn>
                                        <p:tgtEl>
                                          <p:spTgt spid="21"/>
                                        </p:tgtEl>
                                        <p:attrNameLst>
                                          <p:attrName>style.visibility</p:attrName>
                                        </p:attrNameLst>
                                      </p:cBhvr>
                                      <p:to>
                                        <p:strVal val="visible"/>
                                      </p:to>
                                    </p:set>
                                    <p:anim calcmode="lin" valueType="num">
                                      <p:cBhvr additive="base">
                                        <p:cTn id="81" dur="250" fill="hold"/>
                                        <p:tgtEl>
                                          <p:spTgt spid="21"/>
                                        </p:tgtEl>
                                        <p:attrNameLst>
                                          <p:attrName>ppt_x</p:attrName>
                                        </p:attrNameLst>
                                      </p:cBhvr>
                                      <p:tavLst>
                                        <p:tav tm="0">
                                          <p:val>
                                            <p:strVal val="#ppt_x"/>
                                          </p:val>
                                        </p:tav>
                                        <p:tav tm="100000">
                                          <p:val>
                                            <p:strVal val="#ppt_x"/>
                                          </p:val>
                                        </p:tav>
                                      </p:tavLst>
                                    </p:anim>
                                    <p:anim calcmode="lin" valueType="num">
                                      <p:cBhvr additive="base">
                                        <p:cTn id="82" dur="25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AsOne/>
      </p:bldGraphic>
      <p:bldP spid="14" grpId="0" animBg="1"/>
      <p:bldP spid="15" grpId="0"/>
      <p:bldP spid="16" grpId="0" animBg="1"/>
      <p:bldP spid="17" grpId="0"/>
      <p:bldP spid="18" grpId="0" animBg="1"/>
      <p:bldP spid="19" grpId="0"/>
      <p:bldP spid="20" grpId="0" animBg="1"/>
      <p:bldP spid="21" grpId="0"/>
      <p:bldP spid="22" grpId="0" animBg="1"/>
      <p:bldP spid="23" grpId="0" animBg="1"/>
      <p:bldP spid="34" grpId="0" bldLvl="0" animBg="1"/>
      <p:bldP spid="3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12858750" cy="7232649"/>
          </a:xfrm>
          <a:prstGeom prst="rect">
            <a:avLst/>
          </a:prstGeom>
          <a:blipFill dpi="0" rotWithShape="1">
            <a:blip r:embed="rId3" cstate="print">
              <a:extLst>
                <a:ext uri="{BEBA8EAE-BF5A-486C-A8C5-ECC9F3942E4B}">
                  <a14:imgProps xmlns:a14="http://schemas.microsoft.com/office/drawing/2010/main">
                    <a14:imgLayer r:embed="rId4">
                      <a14:imgEffect>
                        <a14:brightnessContrast contrast="20000"/>
                      </a14:imgEffect>
                      <a14:imgEffect>
                        <a14:sharpenSoften amount="25000"/>
                      </a14:imgEffect>
                    </a14:imgLayer>
                  </a14:imgProps>
                </a:ext>
                <a:ext uri="{28A0092B-C50C-407E-A947-70E740481C1C}">
                  <a14:useLocalDpi xmlns:a14="http://schemas.microsoft.com/office/drawing/2010/main" val="0"/>
                </a:ext>
              </a:extLst>
            </a:blip>
            <a:srcRect/>
            <a:stretch>
              <a:fillRect l="-4879" r="-2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59"/>
          <p:cNvSpPr>
            <a:spLocks noChangeArrowheads="1"/>
          </p:cNvSpPr>
          <p:nvPr/>
        </p:nvSpPr>
        <p:spPr bwMode="auto">
          <a:xfrm>
            <a:off x="664915" y="3429422"/>
            <a:ext cx="7060604" cy="1354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8800" b="1" dirty="0">
                <a:solidFill>
                  <a:schemeClr val="accent3"/>
                </a:solidFill>
                <a:cs typeface="Arial" panose="020B0604020202020204" pitchFamily="34" charset="0"/>
              </a:rPr>
              <a:t>THANK YOU</a:t>
            </a:r>
            <a:endParaRPr lang="zh-CN" altLang="en-US" sz="5400" b="1" dirty="0">
              <a:solidFill>
                <a:schemeClr val="accent3"/>
              </a:solidFill>
              <a:cs typeface="Arial" panose="020B0604020202020204" pitchFamily="34" charset="0"/>
            </a:endParaRPr>
          </a:p>
        </p:txBody>
      </p:sp>
      <p:sp>
        <p:nvSpPr>
          <p:cNvPr id="13" name="矩形 259"/>
          <p:cNvSpPr>
            <a:spLocks noChangeArrowheads="1"/>
          </p:cNvSpPr>
          <p:nvPr/>
        </p:nvSpPr>
        <p:spPr bwMode="auto">
          <a:xfrm>
            <a:off x="664915" y="5536570"/>
            <a:ext cx="2261298" cy="286385"/>
          </a:xfrm>
          <a:prstGeom prst="rect">
            <a:avLst/>
          </a:prstGeom>
          <a:noFill/>
          <a:ln w="9525">
            <a:solidFill>
              <a:schemeClr val="accent4"/>
            </a:solidFill>
            <a:miter lim="800000"/>
          </a:ln>
          <a:effec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zh-CN" sz="1400" dirty="0">
                <a:solidFill>
                  <a:schemeClr val="accent4"/>
                </a:solidFill>
                <a:latin typeface="Arial" panose="020B0604020202020204" pitchFamily="34" charset="0"/>
                <a:cs typeface="Arial" panose="020B0604020202020204" pitchFamily="34" charset="0"/>
                <a:sym typeface="Arial" panose="020B0604020202020204" pitchFamily="34" charset="0"/>
              </a:rPr>
              <a:t>需求工程计划</a:t>
            </a:r>
          </a:p>
        </p:txBody>
      </p:sp>
      <p:sp>
        <p:nvSpPr>
          <p:cNvPr id="15" name="矩形 259"/>
          <p:cNvSpPr>
            <a:spLocks noChangeArrowheads="1"/>
          </p:cNvSpPr>
          <p:nvPr/>
        </p:nvSpPr>
        <p:spPr bwMode="auto">
          <a:xfrm>
            <a:off x="4312504" y="5536570"/>
            <a:ext cx="2412004" cy="286385"/>
          </a:xfrm>
          <a:prstGeom prst="rect">
            <a:avLst/>
          </a:prstGeom>
          <a:noFill/>
          <a:ln w="9525">
            <a:solidFill>
              <a:schemeClr val="accent4"/>
            </a:solidFill>
            <a:miter lim="800000"/>
          </a:ln>
          <a:effec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en-US" sz="1400" dirty="0">
                <a:solidFill>
                  <a:schemeClr val="accent4"/>
                </a:solidFill>
                <a:latin typeface="Arial" panose="020B0604020202020204" pitchFamily="34" charset="0"/>
                <a:cs typeface="Arial" panose="020B0604020202020204" pitchFamily="34" charset="0"/>
                <a:sym typeface="Arial" panose="020B0604020202020204" pitchFamily="34" charset="0"/>
              </a:rPr>
              <a:t>PRD-G17</a:t>
            </a:r>
          </a:p>
        </p:txBody>
      </p:sp>
      <p:sp>
        <p:nvSpPr>
          <p:cNvPr id="16" name="矩形 259"/>
          <p:cNvSpPr>
            <a:spLocks noChangeArrowheads="1"/>
          </p:cNvSpPr>
          <p:nvPr/>
        </p:nvSpPr>
        <p:spPr bwMode="auto">
          <a:xfrm>
            <a:off x="664915" y="3065041"/>
            <a:ext cx="5821329"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dirty="0">
                <a:solidFill>
                  <a:schemeClr val="accent1"/>
                </a:solidFill>
                <a:cs typeface="Arial" panose="020B0604020202020204" pitchFamily="34" charset="0"/>
              </a:rPr>
              <a:t>感谢聆听，批评指导</a:t>
            </a:r>
          </a:p>
        </p:txBody>
      </p:sp>
      <p:sp>
        <p:nvSpPr>
          <p:cNvPr id="8" name="Oval 22"/>
          <p:cNvSpPr/>
          <p:nvPr/>
        </p:nvSpPr>
        <p:spPr>
          <a:xfrm>
            <a:off x="697681"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1"/>
                </a:solidFill>
                <a:latin typeface="Impact" panose="020B0806030902050204" pitchFamily="34" charset="0"/>
                <a:sym typeface="Arial" panose="020B0604020202020204" pitchFamily="34" charset="0"/>
              </a:rPr>
              <a:t>2</a:t>
            </a:r>
            <a:endParaRPr lang="en-US" sz="5400" dirty="0">
              <a:solidFill>
                <a:schemeClr val="accent1"/>
              </a:solidFill>
              <a:latin typeface="Impact" panose="020B0806030902050204" pitchFamily="34" charset="0"/>
              <a:sym typeface="Arial" panose="020B0604020202020204" pitchFamily="34" charset="0"/>
            </a:endParaRPr>
          </a:p>
        </p:txBody>
      </p:sp>
      <p:sp>
        <p:nvSpPr>
          <p:cNvPr id="9" name="Oval 22"/>
          <p:cNvSpPr/>
          <p:nvPr/>
        </p:nvSpPr>
        <p:spPr>
          <a:xfrm>
            <a:off x="1651542"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2"/>
                </a:solidFill>
                <a:latin typeface="Impact" panose="020B0806030902050204" pitchFamily="34" charset="0"/>
                <a:sym typeface="Arial" panose="020B0604020202020204" pitchFamily="34" charset="0"/>
              </a:rPr>
              <a:t>0</a:t>
            </a:r>
            <a:endParaRPr lang="en-US" sz="5400" dirty="0">
              <a:solidFill>
                <a:schemeClr val="accent2"/>
              </a:solidFill>
              <a:latin typeface="Impact" panose="020B0806030902050204" pitchFamily="34" charset="0"/>
              <a:sym typeface="Arial" panose="020B0604020202020204" pitchFamily="34" charset="0"/>
            </a:endParaRPr>
          </a:p>
        </p:txBody>
      </p:sp>
      <p:sp>
        <p:nvSpPr>
          <p:cNvPr id="10" name="Oval 22"/>
          <p:cNvSpPr/>
          <p:nvPr/>
        </p:nvSpPr>
        <p:spPr>
          <a:xfrm>
            <a:off x="260540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3"/>
                </a:solidFill>
                <a:latin typeface="Impact" panose="020B0806030902050204" pitchFamily="34" charset="0"/>
                <a:sym typeface="Arial" panose="020B0604020202020204" pitchFamily="34" charset="0"/>
              </a:rPr>
              <a:t>1</a:t>
            </a:r>
          </a:p>
        </p:txBody>
      </p:sp>
      <p:sp>
        <p:nvSpPr>
          <p:cNvPr id="12" name="Oval 22"/>
          <p:cNvSpPr/>
          <p:nvPr/>
        </p:nvSpPr>
        <p:spPr>
          <a:xfrm>
            <a:off x="355926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4"/>
                </a:solidFill>
                <a:latin typeface="Impact" panose="020B0806030902050204" pitchFamily="34" charset="0"/>
                <a:sym typeface="Arial" panose="020B0604020202020204" pitchFamily="34" charset="0"/>
              </a:rPr>
              <a:t>7</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par>
                          <p:cTn id="32" fill="hold">
                            <p:stCondLst>
                              <p:cond delay="2500"/>
                            </p:stCondLst>
                            <p:childTnLst>
                              <p:par>
                                <p:cTn id="33" presetID="41" presetClass="entr" presetSubtype="0" fill="hold" grpId="0" nodeType="afterEffect">
                                  <p:stCondLst>
                                    <p:cond delay="0"/>
                                  </p:stCondLst>
                                  <p:iterate type="lt">
                                    <p:tmPct val="10000"/>
                                  </p:iterate>
                                  <p:childTnLst>
                                    <p:set>
                                      <p:cBhvr>
                                        <p:cTn id="34" dur="1" fill="hold">
                                          <p:stCondLst>
                                            <p:cond delay="0"/>
                                          </p:stCondLst>
                                        </p:cTn>
                                        <p:tgtEl>
                                          <p:spTgt spid="16"/>
                                        </p:tgtEl>
                                        <p:attrNameLst>
                                          <p:attrName>style.visibility</p:attrName>
                                        </p:attrNameLst>
                                      </p:cBhvr>
                                      <p:to>
                                        <p:strVal val="visible"/>
                                      </p:to>
                                    </p:set>
                                    <p:anim calcmode="lin" valueType="num">
                                      <p:cBhvr>
                                        <p:cTn id="35"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16"/>
                                        </p:tgtEl>
                                        <p:attrNameLst>
                                          <p:attrName>ppt_y</p:attrName>
                                        </p:attrNameLst>
                                      </p:cBhvr>
                                      <p:tavLst>
                                        <p:tav tm="0">
                                          <p:val>
                                            <p:strVal val="#ppt_y"/>
                                          </p:val>
                                        </p:tav>
                                        <p:tav tm="100000">
                                          <p:val>
                                            <p:strVal val="#ppt_y"/>
                                          </p:val>
                                        </p:tav>
                                      </p:tavLst>
                                    </p:anim>
                                    <p:anim calcmode="lin" valueType="num">
                                      <p:cBhvr>
                                        <p:cTn id="37"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16"/>
                                        </p:tgtEl>
                                      </p:cBhvr>
                                    </p:animEffect>
                                  </p:childTnLst>
                                </p:cTn>
                              </p:par>
                            </p:childTnLst>
                          </p:cTn>
                        </p:par>
                        <p:par>
                          <p:cTn id="40" fill="hold">
                            <p:stCondLst>
                              <p:cond delay="3400"/>
                            </p:stCondLst>
                            <p:childTnLst>
                              <p:par>
                                <p:cTn id="41" presetID="26" presetClass="emph" presetSubtype="0" fill="hold" grpId="1" nodeType="afterEffect">
                                  <p:stCondLst>
                                    <p:cond delay="0"/>
                                  </p:stCondLst>
                                  <p:iterate type="lt">
                                    <p:tmPct val="0"/>
                                  </p:iterate>
                                  <p:childTnLst>
                                    <p:animEffect transition="out" filter="fade">
                                      <p:cBhvr>
                                        <p:cTn id="42" dur="500" tmFilter="0, 0; .2, .5; .8, .5; 1, 0"/>
                                        <p:tgtEl>
                                          <p:spTgt spid="16"/>
                                        </p:tgtEl>
                                      </p:cBhvr>
                                    </p:animEffect>
                                    <p:animScale>
                                      <p:cBhvr>
                                        <p:cTn id="43" dur="250" autoRev="1" fill="hold"/>
                                        <p:tgtEl>
                                          <p:spTgt spid="16"/>
                                        </p:tgtEl>
                                      </p:cBhvr>
                                      <p:by x="105000" y="105000"/>
                                    </p:animScale>
                                  </p:childTnLst>
                                </p:cTn>
                              </p:par>
                            </p:childTnLst>
                          </p:cTn>
                        </p:par>
                        <p:par>
                          <p:cTn id="44" fill="hold">
                            <p:stCondLst>
                              <p:cond delay="390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 calcmode="lin" valueType="num">
                                      <p:cBhvr>
                                        <p:cTn id="47"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11"/>
                                        </p:tgtEl>
                                        <p:attrNameLst>
                                          <p:attrName>ppt_y</p:attrName>
                                        </p:attrNameLst>
                                      </p:cBhvr>
                                      <p:tavLst>
                                        <p:tav tm="0">
                                          <p:val>
                                            <p:strVal val="#ppt_y"/>
                                          </p:val>
                                        </p:tav>
                                        <p:tav tm="100000">
                                          <p:val>
                                            <p:strVal val="#ppt_y"/>
                                          </p:val>
                                        </p:tav>
                                      </p:tavLst>
                                    </p:anim>
                                    <p:anim calcmode="lin" valueType="num">
                                      <p:cBhvr>
                                        <p:cTn id="49"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11"/>
                                        </p:tgtEl>
                                      </p:cBhvr>
                                    </p:animEffect>
                                  </p:childTnLst>
                                </p:cTn>
                              </p:par>
                            </p:childTnLst>
                          </p:cTn>
                        </p:par>
                        <p:par>
                          <p:cTn id="52" fill="hold">
                            <p:stCondLst>
                              <p:cond delay="4800"/>
                            </p:stCondLst>
                            <p:childTnLst>
                              <p:par>
                                <p:cTn id="53" presetID="26" presetClass="emph" presetSubtype="0" fill="hold" grpId="1" nodeType="afterEffect">
                                  <p:stCondLst>
                                    <p:cond delay="0"/>
                                  </p:stCondLst>
                                  <p:iterate type="lt">
                                    <p:tmPct val="0"/>
                                  </p:iterate>
                                  <p:childTnLst>
                                    <p:animEffect transition="out" filter="fade">
                                      <p:cBhvr>
                                        <p:cTn id="54" dur="500" tmFilter="0, 0; .2, .5; .8, .5; 1, 0"/>
                                        <p:tgtEl>
                                          <p:spTgt spid="11"/>
                                        </p:tgtEl>
                                      </p:cBhvr>
                                    </p:animEffect>
                                    <p:animScale>
                                      <p:cBhvr>
                                        <p:cTn id="55" dur="250" autoRev="1" fill="hold"/>
                                        <p:tgtEl>
                                          <p:spTgt spid="11"/>
                                        </p:tgtEl>
                                      </p:cBhvr>
                                      <p:by x="105000" y="105000"/>
                                    </p:animScale>
                                  </p:childTnLst>
                                </p:cTn>
                              </p:par>
                            </p:childTnLst>
                          </p:cTn>
                        </p:par>
                        <p:par>
                          <p:cTn id="56" fill="hold">
                            <p:stCondLst>
                              <p:cond delay="5300"/>
                            </p:stCondLst>
                            <p:childTnLst>
                              <p:par>
                                <p:cTn id="57" presetID="53" presetClass="entr" presetSubtype="16" fill="hold" grpId="0" nodeType="after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p:cTn id="59" dur="500" fill="hold"/>
                                        <p:tgtEl>
                                          <p:spTgt spid="13"/>
                                        </p:tgtEl>
                                        <p:attrNameLst>
                                          <p:attrName>ppt_w</p:attrName>
                                        </p:attrNameLst>
                                      </p:cBhvr>
                                      <p:tavLst>
                                        <p:tav tm="0">
                                          <p:val>
                                            <p:fltVal val="0"/>
                                          </p:val>
                                        </p:tav>
                                        <p:tav tm="100000">
                                          <p:val>
                                            <p:strVal val="#ppt_w"/>
                                          </p:val>
                                        </p:tav>
                                      </p:tavLst>
                                    </p:anim>
                                    <p:anim calcmode="lin" valueType="num">
                                      <p:cBhvr>
                                        <p:cTn id="60" dur="500" fill="hold"/>
                                        <p:tgtEl>
                                          <p:spTgt spid="13"/>
                                        </p:tgtEl>
                                        <p:attrNameLst>
                                          <p:attrName>ppt_h</p:attrName>
                                        </p:attrNameLst>
                                      </p:cBhvr>
                                      <p:tavLst>
                                        <p:tav tm="0">
                                          <p:val>
                                            <p:fltVal val="0"/>
                                          </p:val>
                                        </p:tav>
                                        <p:tav tm="100000">
                                          <p:val>
                                            <p:strVal val="#ppt_h"/>
                                          </p:val>
                                        </p:tav>
                                      </p:tavLst>
                                    </p:anim>
                                    <p:animEffect transition="in" filter="fade">
                                      <p:cBhvr>
                                        <p:cTn id="61" dur="500"/>
                                        <p:tgtEl>
                                          <p:spTgt spid="13"/>
                                        </p:tgtEl>
                                      </p:cBhvr>
                                    </p:animEffect>
                                  </p:childTnLst>
                                </p:cTn>
                              </p:par>
                            </p:childTnLst>
                          </p:cTn>
                        </p:par>
                        <p:par>
                          <p:cTn id="62" fill="hold">
                            <p:stCondLst>
                              <p:cond delay="5800"/>
                            </p:stCondLst>
                            <p:childTnLst>
                              <p:par>
                                <p:cTn id="63" presetID="53" presetClass="entr" presetSubtype="16" fill="hold" grpId="0" nodeType="afterEffect">
                                  <p:stCondLst>
                                    <p:cond delay="0"/>
                                  </p:stCondLst>
                                  <p:childTnLst>
                                    <p:set>
                                      <p:cBhvr>
                                        <p:cTn id="64" dur="1" fill="hold">
                                          <p:stCondLst>
                                            <p:cond delay="0"/>
                                          </p:stCondLst>
                                        </p:cTn>
                                        <p:tgtEl>
                                          <p:spTgt spid="15"/>
                                        </p:tgtEl>
                                        <p:attrNameLst>
                                          <p:attrName>style.visibility</p:attrName>
                                        </p:attrNameLst>
                                      </p:cBhvr>
                                      <p:to>
                                        <p:strVal val="visible"/>
                                      </p:to>
                                    </p:set>
                                    <p:anim calcmode="lin" valueType="num">
                                      <p:cBhvr>
                                        <p:cTn id="65" dur="500" fill="hold"/>
                                        <p:tgtEl>
                                          <p:spTgt spid="15"/>
                                        </p:tgtEl>
                                        <p:attrNameLst>
                                          <p:attrName>ppt_w</p:attrName>
                                        </p:attrNameLst>
                                      </p:cBhvr>
                                      <p:tavLst>
                                        <p:tav tm="0">
                                          <p:val>
                                            <p:fltVal val="0"/>
                                          </p:val>
                                        </p:tav>
                                        <p:tav tm="100000">
                                          <p:val>
                                            <p:strVal val="#ppt_w"/>
                                          </p:val>
                                        </p:tav>
                                      </p:tavLst>
                                    </p:anim>
                                    <p:anim calcmode="lin" valueType="num">
                                      <p:cBhvr>
                                        <p:cTn id="66" dur="500" fill="hold"/>
                                        <p:tgtEl>
                                          <p:spTgt spid="15"/>
                                        </p:tgtEl>
                                        <p:attrNameLst>
                                          <p:attrName>ppt_h</p:attrName>
                                        </p:attrNameLst>
                                      </p:cBhvr>
                                      <p:tavLst>
                                        <p:tav tm="0">
                                          <p:val>
                                            <p:fltVal val="0"/>
                                          </p:val>
                                        </p:tav>
                                        <p:tav tm="100000">
                                          <p:val>
                                            <p:strVal val="#ppt_h"/>
                                          </p:val>
                                        </p:tav>
                                      </p:tavLst>
                                    </p:anim>
                                    <p:animEffect transition="in" filter="fade">
                                      <p:cBhvr>
                                        <p:cTn id="6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1" grpId="1"/>
      <p:bldP spid="13" grpId="0" bldLvl="0" animBg="1"/>
      <p:bldP spid="15" grpId="0" bldLvl="0" animBg="1"/>
      <p:bldP spid="16" grpId="0"/>
      <p:bldP spid="16" grpId="1"/>
      <p:bldP spid="8" grpId="0" animBg="1"/>
      <p:bldP spid="9" grpId="0" animBg="1"/>
      <p:bldP spid="10" grpId="0" animBg="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rgbClr val="FF000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FF0000"/>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6152" name="椭圆 3088"/>
          <p:cNvSpPr>
            <a:spLocks noChangeArrowheads="1"/>
          </p:cNvSpPr>
          <p:nvPr/>
        </p:nvSpPr>
        <p:spPr bwMode="auto">
          <a:xfrm>
            <a:off x="1626429" y="4325081"/>
            <a:ext cx="169655" cy="169655"/>
          </a:xfrm>
          <a:prstGeom prst="ellipse">
            <a:avLst/>
          </a:prstGeom>
          <a:solidFill>
            <a:srgbClr val="FF000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rgbClr val="FF000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FF0000"/>
                </a:solidFill>
                <a:latin typeface="Arial" panose="020B0604020202020204" pitchFamily="34" charset="0"/>
                <a:ea typeface="微软雅黑" panose="020B0503020204020204" pitchFamily="34" charset="-122"/>
                <a:sym typeface="Arial" panose="020B0604020202020204" pitchFamily="34" charset="0"/>
              </a:rPr>
              <a:t>业务机遇和目标</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分析业务给予，明确业务目标</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descr="162253edf4p6oga0346f4g"/>
          <p:cNvPicPr>
            <a:picLocks noGrp="1" noChangeAspect="1"/>
          </p:cNvPicPr>
          <p:nvPr>
            <p:ph type="pic" sz="quarter" idx="10"/>
          </p:nvPr>
        </p:nvPicPr>
        <p:blipFill>
          <a:blip r:embed="rId3"/>
          <a:stretch>
            <a:fillRect/>
          </a:stretch>
        </p:blipFill>
        <p:spPr>
          <a:xfrm>
            <a:off x="635" y="-635"/>
            <a:ext cx="12857480" cy="7233285"/>
          </a:xfrm>
          <a:prstGeom prst="rect">
            <a:avLst/>
          </a:prstGeom>
        </p:spPr>
      </p:pic>
      <p:sp>
        <p:nvSpPr>
          <p:cNvPr id="7" name="Rectangle 6"/>
          <p:cNvSpPr/>
          <p:nvPr/>
        </p:nvSpPr>
        <p:spPr>
          <a:xfrm>
            <a:off x="7089775" y="0"/>
            <a:ext cx="4832985" cy="723265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0"/>
          <p:cNvSpPr txBox="1"/>
          <p:nvPr/>
        </p:nvSpPr>
        <p:spPr>
          <a:xfrm>
            <a:off x="8772088" y="670029"/>
            <a:ext cx="1468120" cy="480060"/>
          </a:xfrm>
          <a:prstGeom prst="rect">
            <a:avLst/>
          </a:prstGeom>
          <a:noFill/>
        </p:spPr>
        <p:txBody>
          <a:bodyPr wrap="none" rtlCol="0">
            <a:spAutoFit/>
          </a:bodyPr>
          <a:lstStyle/>
          <a:p>
            <a:pPr algn="ctr"/>
            <a:r>
              <a:rPr lang="zh-CN" altLang="en-US" sz="2530" b="1"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业务目标</a:t>
            </a:r>
          </a:p>
        </p:txBody>
      </p:sp>
      <p:sp>
        <p:nvSpPr>
          <p:cNvPr id="12" name="TextBox 11"/>
          <p:cNvSpPr txBox="1"/>
          <p:nvPr/>
        </p:nvSpPr>
        <p:spPr>
          <a:xfrm>
            <a:off x="7425749" y="1561161"/>
            <a:ext cx="4160790" cy="4616450"/>
          </a:xfrm>
          <a:prstGeom prst="rect">
            <a:avLst/>
          </a:prstGeom>
          <a:noFill/>
        </p:spPr>
        <p:txBody>
          <a:bodyPr wrap="square" lIns="0" tIns="0" rIns="0" bIns="0" rtlCol="0">
            <a:spAutoFit/>
          </a:bodyPr>
          <a:lstStyle/>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教师能够更好，更容易地得到学生的反馈，调整自己的进度或方法</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教师可以方便地点评学生作业</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教师可以便捷地上传自己的教学资源，供学生下载参考</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有助于提高教师知名度和影响力，方便同学了解教师</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学生的获得资料更加容易，更加丰富</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学生能够有针对性地进行补课，如果有缺课的话</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学生可以方便地向老师提出疑问 并且可以迅速的得到解答</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游客可以有机会了解这门课的情况，教师的情况</a:t>
            </a:r>
          </a:p>
        </p:txBody>
      </p:sp>
      <p:sp>
        <p:nvSpPr>
          <p:cNvPr id="5" name="Rectangle 6"/>
          <p:cNvSpPr/>
          <p:nvPr/>
        </p:nvSpPr>
        <p:spPr>
          <a:xfrm>
            <a:off x="906145" y="-635"/>
            <a:ext cx="4832985" cy="723265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sp>
        <p:nvSpPr>
          <p:cNvPr id="6" name="TextBox 10"/>
          <p:cNvSpPr txBox="1"/>
          <p:nvPr/>
        </p:nvSpPr>
        <p:spPr>
          <a:xfrm>
            <a:off x="2458918" y="669394"/>
            <a:ext cx="1468120" cy="480060"/>
          </a:xfrm>
          <a:prstGeom prst="rect">
            <a:avLst/>
          </a:prstGeom>
          <a:noFill/>
        </p:spPr>
        <p:txBody>
          <a:bodyPr wrap="none" rtlCol="0">
            <a:spAutoFit/>
          </a:bodyPr>
          <a:lstStyle/>
          <a:p>
            <a:pPr algn="ctr"/>
            <a:r>
              <a:rPr lang="zh-CN" altLang="en-US" sz="2530" b="1"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业务机遇</a:t>
            </a:r>
          </a:p>
        </p:txBody>
      </p:sp>
      <p:sp>
        <p:nvSpPr>
          <p:cNvPr id="8" name="TextBox 11"/>
          <p:cNvSpPr txBox="1"/>
          <p:nvPr/>
        </p:nvSpPr>
        <p:spPr>
          <a:xfrm>
            <a:off x="1112579" y="2000581"/>
            <a:ext cx="4160790" cy="3231515"/>
          </a:xfrm>
          <a:prstGeom prst="rect">
            <a:avLst/>
          </a:prstGeom>
          <a:noFill/>
        </p:spPr>
        <p:txBody>
          <a:bodyPr wrap="square" lIns="0" tIns="0" rIns="0" bIns="0" rtlCol="0">
            <a:spAutoFit/>
          </a:bodyPr>
          <a:lstStyle/>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虽然如今有很多教学网站，但是专门针对一门新开的大学课程和一位专门的教师，又为学生之间提供交流平台的网站为数不多。这个网站作为一个开课的辅助工具，将有利于教师的教学和学生的学习；也为软件工程系列课程的成熟记录下足迹。</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fltVal val="0"/>
                                          </p:val>
                                        </p:tav>
                                        <p:tav tm="100000">
                                          <p:val>
                                            <p:strVal val="#ppt_w"/>
                                          </p:val>
                                        </p:tav>
                                      </p:tavLst>
                                    </p:anim>
                                    <p:anim calcmode="lin" valueType="num">
                                      <p:cBhvr>
                                        <p:cTn id="14" dur="500" fill="hold"/>
                                        <p:tgtEl>
                                          <p:spTgt spid="11"/>
                                        </p:tgtEl>
                                        <p:attrNameLst>
                                          <p:attrName>ppt_h</p:attrName>
                                        </p:attrNameLst>
                                      </p:cBhvr>
                                      <p:tavLst>
                                        <p:tav tm="0">
                                          <p:val>
                                            <p:fltVal val="0"/>
                                          </p:val>
                                        </p:tav>
                                        <p:tav tm="100000">
                                          <p:val>
                                            <p:strVal val="#ppt_h"/>
                                          </p:val>
                                        </p:tav>
                                      </p:tavLst>
                                    </p:anim>
                                    <p:animEffect transition="in" filter="fade">
                                      <p:cBhvr>
                                        <p:cTn id="15" dur="500"/>
                                        <p:tgtEl>
                                          <p:spTgt spid="11"/>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500"/>
                                        <p:tgtEl>
                                          <p:spTgt spid="12"/>
                                        </p:tgtEl>
                                      </p:cBhvr>
                                    </p:animEffect>
                                  </p:childTnLst>
                                </p:cTn>
                              </p:par>
                            </p:childTnLst>
                          </p:cTn>
                        </p:par>
                        <p:par>
                          <p:cTn id="20" fill="hold">
                            <p:stCondLst>
                              <p:cond delay="2000"/>
                            </p:stCondLst>
                            <p:childTnLst>
                              <p:par>
                                <p:cTn id="21" presetID="47" presetClass="entr" presetSubtype="0"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1000"/>
                                        <p:tgtEl>
                                          <p:spTgt spid="5"/>
                                        </p:tgtEl>
                                      </p:cBhvr>
                                    </p:animEffect>
                                    <p:anim calcmode="lin" valueType="num">
                                      <p:cBhvr>
                                        <p:cTn id="24" dur="1000" fill="hold"/>
                                        <p:tgtEl>
                                          <p:spTgt spid="5"/>
                                        </p:tgtEl>
                                        <p:attrNameLst>
                                          <p:attrName>ppt_x</p:attrName>
                                        </p:attrNameLst>
                                      </p:cBhvr>
                                      <p:tavLst>
                                        <p:tav tm="0">
                                          <p:val>
                                            <p:strVal val="#ppt_x"/>
                                          </p:val>
                                        </p:tav>
                                        <p:tav tm="100000">
                                          <p:val>
                                            <p:strVal val="#ppt_x"/>
                                          </p:val>
                                        </p:tav>
                                      </p:tavLst>
                                    </p:anim>
                                    <p:anim calcmode="lin" valueType="num">
                                      <p:cBhvr>
                                        <p:cTn id="25" dur="1000" fill="hold"/>
                                        <p:tgtEl>
                                          <p:spTgt spid="5"/>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53" presetClass="entr" presetSubtype="16"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down)">
                                      <p:cBhvr>
                                        <p:cTn id="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11" grpId="0"/>
      <p:bldP spid="12" grpId="0"/>
      <p:bldP spid="5" grpId="0" bldLvl="0" animBg="1"/>
      <p:bldP spid="6"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2"/>
                </a:solidFill>
                <a:latin typeface="Arial" panose="020B0604020202020204" pitchFamily="34" charset="0"/>
                <a:ea typeface="微软雅黑" panose="020B0503020204020204" pitchFamily="34" charset="-122"/>
                <a:sym typeface="Arial" panose="020B0604020202020204" pitchFamily="34" charset="0"/>
              </a:rPr>
              <a:t>02</a:t>
            </a:r>
          </a:p>
        </p:txBody>
      </p:sp>
      <p:sp>
        <p:nvSpPr>
          <p:cNvPr id="6152" name="椭圆 3088"/>
          <p:cNvSpPr>
            <a:spLocks noChangeArrowheads="1"/>
          </p:cNvSpPr>
          <p:nvPr/>
        </p:nvSpPr>
        <p:spPr bwMode="auto">
          <a:xfrm>
            <a:off x="1626429" y="4325081"/>
            <a:ext cx="169655" cy="169655"/>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2"/>
                </a:solidFill>
                <a:latin typeface="Arial" panose="020B0604020202020204" pitchFamily="34" charset="0"/>
                <a:ea typeface="微软雅黑" panose="020B0503020204020204" pitchFamily="34" charset="-122"/>
                <a:sym typeface="Arial" panose="020B0604020202020204" pitchFamily="34" charset="0"/>
              </a:rPr>
              <a:t>项目概述</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工作内容、开发人员、项目文档及其他相关信息</a:t>
            </a:r>
          </a:p>
        </p:txBody>
      </p:sp>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descr="162253edf4p6oga0346f4g"/>
          <p:cNvPicPr>
            <a:picLocks noGrp="1" noChangeAspect="1"/>
          </p:cNvPicPr>
          <p:nvPr>
            <p:ph type="pic" sz="quarter" idx="10"/>
          </p:nvPr>
        </p:nvPicPr>
        <p:blipFill>
          <a:blip r:embed="rId3"/>
          <a:stretch>
            <a:fillRect/>
          </a:stretch>
        </p:blipFill>
        <p:spPr>
          <a:xfrm>
            <a:off x="635" y="-635"/>
            <a:ext cx="12857480" cy="7233285"/>
          </a:xfrm>
          <a:prstGeom prst="rect">
            <a:avLst/>
          </a:prstGeom>
        </p:spPr>
      </p:pic>
      <p:sp>
        <p:nvSpPr>
          <p:cNvPr id="7" name="Rectangle 6"/>
          <p:cNvSpPr/>
          <p:nvPr/>
        </p:nvSpPr>
        <p:spPr>
          <a:xfrm>
            <a:off x="7089775" y="0"/>
            <a:ext cx="4832985" cy="4481195"/>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0"/>
          <p:cNvSpPr txBox="1"/>
          <p:nvPr/>
        </p:nvSpPr>
        <p:spPr>
          <a:xfrm>
            <a:off x="8772088" y="670029"/>
            <a:ext cx="1468120" cy="480060"/>
          </a:xfrm>
          <a:prstGeom prst="rect">
            <a:avLst/>
          </a:prstGeom>
          <a:noFill/>
        </p:spPr>
        <p:txBody>
          <a:bodyPr wrap="none" rtlCol="0">
            <a:spAutoFit/>
          </a:bodyPr>
          <a:lstStyle/>
          <a:p>
            <a:pPr algn="ctr"/>
            <a:r>
              <a:rPr lang="zh-CN" altLang="en-US" sz="2530" b="1"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工作内容</a:t>
            </a:r>
          </a:p>
        </p:txBody>
      </p:sp>
      <p:sp>
        <p:nvSpPr>
          <p:cNvPr id="12" name="TextBox 11"/>
          <p:cNvSpPr txBox="1"/>
          <p:nvPr/>
        </p:nvSpPr>
        <p:spPr>
          <a:xfrm>
            <a:off x="7425749" y="1417651"/>
            <a:ext cx="4160790" cy="2769870"/>
          </a:xfrm>
          <a:prstGeom prst="rect">
            <a:avLst/>
          </a:prstGeom>
          <a:noFill/>
        </p:spPr>
        <p:txBody>
          <a:bodyPr wrap="square" lIns="0" tIns="0" rIns="0" bIns="0" rtlCol="0">
            <a:spAutoFit/>
          </a:bodyPr>
          <a:lstStyle/>
          <a:p>
            <a:pPr marL="0" indent="0" algn="just" eaLnBrk="1" latinLnBrk="0" hangingPunct="1">
              <a:lnSpc>
                <a:spcPct val="100000"/>
              </a:lnSpc>
              <a:buFont typeface="Wingdings" panose="05000000000000000000" charset="0"/>
              <a:buNone/>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在项目开发中，对干系人的需求进行获取、定义、分析、确认，并编写需求文档。在需求获取阶段，为每类干系人选出代表，成为客户代表。与用户代表沟通以确定用例，确定系统事件和响应，召开专门的需求获取讨论会，观察用户工作的过程，检查当前系统的问题报告来进一步完善需求，跨项目重用需求。</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fltVal val="0"/>
                                          </p:val>
                                        </p:tav>
                                        <p:tav tm="100000">
                                          <p:val>
                                            <p:strVal val="#ppt_w"/>
                                          </p:val>
                                        </p:tav>
                                      </p:tavLst>
                                    </p:anim>
                                    <p:anim calcmode="lin" valueType="num">
                                      <p:cBhvr>
                                        <p:cTn id="14" dur="500" fill="hold"/>
                                        <p:tgtEl>
                                          <p:spTgt spid="11"/>
                                        </p:tgtEl>
                                        <p:attrNameLst>
                                          <p:attrName>ppt_h</p:attrName>
                                        </p:attrNameLst>
                                      </p:cBhvr>
                                      <p:tavLst>
                                        <p:tav tm="0">
                                          <p:val>
                                            <p:fltVal val="0"/>
                                          </p:val>
                                        </p:tav>
                                        <p:tav tm="100000">
                                          <p:val>
                                            <p:strVal val="#ppt_h"/>
                                          </p:val>
                                        </p:tav>
                                      </p:tavLst>
                                    </p:anim>
                                    <p:animEffect transition="in" filter="fade">
                                      <p:cBhvr>
                                        <p:cTn id="15" dur="500"/>
                                        <p:tgtEl>
                                          <p:spTgt spid="11"/>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11"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326995" y="1768353"/>
            <a:ext cx="3695028" cy="3695028"/>
            <a:chOff x="6240781" y="1363135"/>
            <a:chExt cx="4963584" cy="4963584"/>
          </a:xfrm>
        </p:grpSpPr>
        <p:grpSp>
          <p:nvGrpSpPr>
            <p:cNvPr id="13" name="Group 12"/>
            <p:cNvGrpSpPr/>
            <p:nvPr/>
          </p:nvGrpSpPr>
          <p:grpSpPr>
            <a:xfrm>
              <a:off x="6240781" y="1363135"/>
              <a:ext cx="3255433" cy="2434167"/>
              <a:chOff x="4657725" y="946151"/>
              <a:chExt cx="2441575" cy="1825625"/>
            </a:xfrm>
          </p:grpSpPr>
          <p:sp>
            <p:nvSpPr>
              <p:cNvPr id="27" name="Freeform 26"/>
              <p:cNvSpPr/>
              <p:nvPr/>
            </p:nvSpPr>
            <p:spPr bwMode="auto">
              <a:xfrm>
                <a:off x="5953125" y="2046288"/>
                <a:ext cx="1146175" cy="593725"/>
              </a:xfrm>
              <a:custGeom>
                <a:avLst/>
                <a:gdLst>
                  <a:gd name="T0" fmla="*/ 849 w 904"/>
                  <a:gd name="T1" fmla="*/ 0 h 468"/>
                  <a:gd name="T2" fmla="*/ 873 w 904"/>
                  <a:gd name="T3" fmla="*/ 58 h 468"/>
                  <a:gd name="T4" fmla="*/ 507 w 904"/>
                  <a:gd name="T5" fmla="*/ 436 h 468"/>
                  <a:gd name="T6" fmla="*/ 396 w 904"/>
                  <a:gd name="T7" fmla="*/ 436 h 468"/>
                  <a:gd name="T8" fmla="*/ 30 w 904"/>
                  <a:gd name="T9" fmla="*/ 58 h 468"/>
                  <a:gd name="T10" fmla="*/ 55 w 904"/>
                  <a:gd name="T11" fmla="*/ 0 h 468"/>
                  <a:gd name="T12" fmla="*/ 849 w 90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849" y="0"/>
                    </a:moveTo>
                    <a:cubicBezTo>
                      <a:pt x="893" y="0"/>
                      <a:pt x="904" y="26"/>
                      <a:pt x="873" y="58"/>
                    </a:cubicBezTo>
                    <a:cubicBezTo>
                      <a:pt x="507" y="436"/>
                      <a:pt x="507" y="436"/>
                      <a:pt x="507" y="436"/>
                    </a:cubicBezTo>
                    <a:cubicBezTo>
                      <a:pt x="477" y="468"/>
                      <a:pt x="427" y="468"/>
                      <a:pt x="396" y="436"/>
                    </a:cubicBezTo>
                    <a:cubicBezTo>
                      <a:pt x="30" y="58"/>
                      <a:pt x="30" y="58"/>
                      <a:pt x="30" y="58"/>
                    </a:cubicBezTo>
                    <a:cubicBezTo>
                      <a:pt x="0" y="26"/>
                      <a:pt x="11" y="0"/>
                      <a:pt x="55" y="0"/>
                    </a:cubicBezTo>
                    <a:lnTo>
                      <a:pt x="849" y="0"/>
                    </a:ln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27"/>
              <p:cNvSpPr/>
              <p:nvPr/>
            </p:nvSpPr>
            <p:spPr bwMode="auto">
              <a:xfrm>
                <a:off x="4657725" y="946151"/>
                <a:ext cx="2151063" cy="1825625"/>
              </a:xfrm>
              <a:custGeom>
                <a:avLst/>
                <a:gdLst>
                  <a:gd name="T0" fmla="*/ 848 w 1696"/>
                  <a:gd name="T1" fmla="*/ 0 h 1440"/>
                  <a:gd name="T2" fmla="*/ 0 w 1696"/>
                  <a:gd name="T3" fmla="*/ 848 h 1440"/>
                  <a:gd name="T4" fmla="*/ 241 w 1696"/>
                  <a:gd name="T5" fmla="*/ 1440 h 1440"/>
                  <a:gd name="T6" fmla="*/ 718 w 1696"/>
                  <a:gd name="T7" fmla="*/ 1209 h 1440"/>
                  <a:gd name="T8" fmla="*/ 464 w 1696"/>
                  <a:gd name="T9" fmla="*/ 848 h 1440"/>
                  <a:gd name="T10" fmla="*/ 848 w 1696"/>
                  <a:gd name="T11" fmla="*/ 464 h 1440"/>
                  <a:gd name="T12" fmla="*/ 1232 w 1696"/>
                  <a:gd name="T13" fmla="*/ 848 h 1440"/>
                  <a:gd name="T14" fmla="*/ 1213 w 1696"/>
                  <a:gd name="T15" fmla="*/ 966 h 1440"/>
                  <a:gd name="T16" fmla="*/ 1293 w 1696"/>
                  <a:gd name="T17" fmla="*/ 966 h 1440"/>
                  <a:gd name="T18" fmla="*/ 1293 w 1696"/>
                  <a:gd name="T19" fmla="*/ 1062 h 1440"/>
                  <a:gd name="T20" fmla="*/ 1669 w 1696"/>
                  <a:gd name="T21" fmla="*/ 1062 h 1440"/>
                  <a:gd name="T22" fmla="*/ 1696 w 1696"/>
                  <a:gd name="T23" fmla="*/ 848 h 1440"/>
                  <a:gd name="T24" fmla="*/ 848 w 1696"/>
                  <a:gd name="T25" fmla="*/ 0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6" h="1440">
                    <a:moveTo>
                      <a:pt x="848" y="0"/>
                    </a:moveTo>
                    <a:cubicBezTo>
                      <a:pt x="380" y="0"/>
                      <a:pt x="0" y="380"/>
                      <a:pt x="0" y="848"/>
                    </a:cubicBezTo>
                    <a:cubicBezTo>
                      <a:pt x="0" y="1078"/>
                      <a:pt x="92" y="1287"/>
                      <a:pt x="241" y="1440"/>
                    </a:cubicBezTo>
                    <a:cubicBezTo>
                      <a:pt x="374" y="1315"/>
                      <a:pt x="540" y="1235"/>
                      <a:pt x="718" y="1209"/>
                    </a:cubicBezTo>
                    <a:cubicBezTo>
                      <a:pt x="570" y="1156"/>
                      <a:pt x="464" y="1014"/>
                      <a:pt x="464" y="848"/>
                    </a:cubicBezTo>
                    <a:cubicBezTo>
                      <a:pt x="464" y="636"/>
                      <a:pt x="636" y="464"/>
                      <a:pt x="848" y="464"/>
                    </a:cubicBezTo>
                    <a:cubicBezTo>
                      <a:pt x="1060" y="464"/>
                      <a:pt x="1232" y="636"/>
                      <a:pt x="1232" y="848"/>
                    </a:cubicBezTo>
                    <a:cubicBezTo>
                      <a:pt x="1232" y="889"/>
                      <a:pt x="1225" y="929"/>
                      <a:pt x="1213" y="966"/>
                    </a:cubicBezTo>
                    <a:cubicBezTo>
                      <a:pt x="1293" y="966"/>
                      <a:pt x="1293" y="966"/>
                      <a:pt x="1293" y="966"/>
                    </a:cubicBezTo>
                    <a:cubicBezTo>
                      <a:pt x="1293" y="1062"/>
                      <a:pt x="1293" y="1062"/>
                      <a:pt x="1293" y="1062"/>
                    </a:cubicBezTo>
                    <a:cubicBezTo>
                      <a:pt x="1669" y="1062"/>
                      <a:pt x="1669" y="1062"/>
                      <a:pt x="1669" y="1062"/>
                    </a:cubicBezTo>
                    <a:cubicBezTo>
                      <a:pt x="1687" y="994"/>
                      <a:pt x="1696" y="922"/>
                      <a:pt x="1696" y="848"/>
                    </a:cubicBezTo>
                    <a:cubicBezTo>
                      <a:pt x="1696" y="380"/>
                      <a:pt x="1316" y="0"/>
                      <a:pt x="848" y="0"/>
                    </a:cubicBez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4" name="Group 13"/>
            <p:cNvGrpSpPr/>
            <p:nvPr/>
          </p:nvGrpSpPr>
          <p:grpSpPr>
            <a:xfrm>
              <a:off x="6240781" y="3111502"/>
              <a:ext cx="2434167" cy="3215217"/>
              <a:chOff x="4657725" y="2257426"/>
              <a:chExt cx="1825625" cy="2411413"/>
            </a:xfrm>
          </p:grpSpPr>
          <p:sp>
            <p:nvSpPr>
              <p:cNvPr id="25" name="Freeform 24"/>
              <p:cNvSpPr/>
              <p:nvPr/>
            </p:nvSpPr>
            <p:spPr bwMode="auto">
              <a:xfrm>
                <a:off x="5753100" y="2257426"/>
                <a:ext cx="593725" cy="1146175"/>
              </a:xfrm>
              <a:custGeom>
                <a:avLst/>
                <a:gdLst>
                  <a:gd name="T0" fmla="*/ 0 w 468"/>
                  <a:gd name="T1" fmla="*/ 55 h 904"/>
                  <a:gd name="T2" fmla="*/ 57 w 468"/>
                  <a:gd name="T3" fmla="*/ 30 h 904"/>
                  <a:gd name="T4" fmla="*/ 436 w 468"/>
                  <a:gd name="T5" fmla="*/ 397 h 904"/>
                  <a:gd name="T6" fmla="*/ 436 w 468"/>
                  <a:gd name="T7" fmla="*/ 508 h 904"/>
                  <a:gd name="T8" fmla="*/ 57 w 468"/>
                  <a:gd name="T9" fmla="*/ 874 h 904"/>
                  <a:gd name="T10" fmla="*/ 0 w 468"/>
                  <a:gd name="T11" fmla="*/ 849 h 904"/>
                  <a:gd name="T12" fmla="*/ 0 w 468"/>
                  <a:gd name="T13" fmla="*/ 55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0" y="55"/>
                    </a:moveTo>
                    <a:cubicBezTo>
                      <a:pt x="0" y="11"/>
                      <a:pt x="26" y="0"/>
                      <a:pt x="57" y="30"/>
                    </a:cubicBezTo>
                    <a:cubicBezTo>
                      <a:pt x="436" y="397"/>
                      <a:pt x="436" y="397"/>
                      <a:pt x="436" y="397"/>
                    </a:cubicBezTo>
                    <a:cubicBezTo>
                      <a:pt x="468" y="427"/>
                      <a:pt x="468" y="477"/>
                      <a:pt x="436" y="508"/>
                    </a:cubicBezTo>
                    <a:cubicBezTo>
                      <a:pt x="57" y="874"/>
                      <a:pt x="57" y="874"/>
                      <a:pt x="57" y="874"/>
                    </a:cubicBezTo>
                    <a:cubicBezTo>
                      <a:pt x="26" y="904"/>
                      <a:pt x="0" y="893"/>
                      <a:pt x="0" y="849"/>
                    </a:cubicBezTo>
                    <a:lnTo>
                      <a:pt x="0" y="55"/>
                    </a:lnTo>
                    <a:close/>
                  </a:path>
                </a:pathLst>
              </a:custGeom>
              <a:solidFill>
                <a:schemeClr val="accent3"/>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5"/>
              <p:cNvSpPr/>
              <p:nvPr/>
            </p:nvSpPr>
            <p:spPr bwMode="auto">
              <a:xfrm>
                <a:off x="4657725" y="2517776"/>
                <a:ext cx="1825625" cy="2151063"/>
              </a:xfrm>
              <a:custGeom>
                <a:avLst/>
                <a:gdLst>
                  <a:gd name="T0" fmla="*/ 1209 w 1440"/>
                  <a:gd name="T1" fmla="*/ 978 h 1696"/>
                  <a:gd name="T2" fmla="*/ 848 w 1440"/>
                  <a:gd name="T3" fmla="*/ 1232 h 1696"/>
                  <a:gd name="T4" fmla="*/ 464 w 1440"/>
                  <a:gd name="T5" fmla="*/ 848 h 1696"/>
                  <a:gd name="T6" fmla="*/ 848 w 1440"/>
                  <a:gd name="T7" fmla="*/ 464 h 1696"/>
                  <a:gd name="T8" fmla="*/ 969 w 1440"/>
                  <a:gd name="T9" fmla="*/ 483 h 1696"/>
                  <a:gd name="T10" fmla="*/ 969 w 1440"/>
                  <a:gd name="T11" fmla="*/ 9 h 1696"/>
                  <a:gd name="T12" fmla="*/ 848 w 1440"/>
                  <a:gd name="T13" fmla="*/ 0 h 1696"/>
                  <a:gd name="T14" fmla="*/ 0 w 1440"/>
                  <a:gd name="T15" fmla="*/ 848 h 1696"/>
                  <a:gd name="T16" fmla="*/ 848 w 1440"/>
                  <a:gd name="T17" fmla="*/ 1696 h 1696"/>
                  <a:gd name="T18" fmla="*/ 1440 w 1440"/>
                  <a:gd name="T19" fmla="*/ 1455 h 1696"/>
                  <a:gd name="T20" fmla="*/ 1209 w 1440"/>
                  <a:gd name="T21" fmla="*/ 978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0" h="1696">
                    <a:moveTo>
                      <a:pt x="1209" y="978"/>
                    </a:moveTo>
                    <a:cubicBezTo>
                      <a:pt x="1156" y="1126"/>
                      <a:pt x="1014" y="1232"/>
                      <a:pt x="848" y="1232"/>
                    </a:cubicBezTo>
                    <a:cubicBezTo>
                      <a:pt x="636" y="1232"/>
                      <a:pt x="464" y="1060"/>
                      <a:pt x="464" y="848"/>
                    </a:cubicBezTo>
                    <a:cubicBezTo>
                      <a:pt x="464" y="636"/>
                      <a:pt x="636" y="464"/>
                      <a:pt x="848" y="464"/>
                    </a:cubicBezTo>
                    <a:cubicBezTo>
                      <a:pt x="890" y="464"/>
                      <a:pt x="931" y="471"/>
                      <a:pt x="969" y="483"/>
                    </a:cubicBezTo>
                    <a:cubicBezTo>
                      <a:pt x="969" y="9"/>
                      <a:pt x="969" y="9"/>
                      <a:pt x="969" y="9"/>
                    </a:cubicBezTo>
                    <a:cubicBezTo>
                      <a:pt x="929" y="3"/>
                      <a:pt x="889" y="0"/>
                      <a:pt x="848" y="0"/>
                    </a:cubicBezTo>
                    <a:cubicBezTo>
                      <a:pt x="380" y="0"/>
                      <a:pt x="0" y="380"/>
                      <a:pt x="0" y="848"/>
                    </a:cubicBezTo>
                    <a:cubicBezTo>
                      <a:pt x="0" y="1316"/>
                      <a:pt x="380" y="1696"/>
                      <a:pt x="848" y="1696"/>
                    </a:cubicBezTo>
                    <a:cubicBezTo>
                      <a:pt x="1078" y="1696"/>
                      <a:pt x="1287" y="1604"/>
                      <a:pt x="1440" y="1455"/>
                    </a:cubicBezTo>
                    <a:cubicBezTo>
                      <a:pt x="1315" y="1322"/>
                      <a:pt x="1235" y="1156"/>
                      <a:pt x="1209" y="978"/>
                    </a:cubicBezTo>
                    <a:close/>
                  </a:path>
                </a:pathLst>
              </a:custGeom>
              <a:solidFill>
                <a:schemeClr val="accent3"/>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Group 14"/>
            <p:cNvGrpSpPr/>
            <p:nvPr/>
          </p:nvGrpSpPr>
          <p:grpSpPr>
            <a:xfrm>
              <a:off x="7967980" y="3892551"/>
              <a:ext cx="3236384" cy="2434167"/>
              <a:chOff x="5953125" y="2843213"/>
              <a:chExt cx="2427288" cy="1825625"/>
            </a:xfrm>
          </p:grpSpPr>
          <p:sp>
            <p:nvSpPr>
              <p:cNvPr id="23" name="Freeform 22"/>
              <p:cNvSpPr/>
              <p:nvPr/>
            </p:nvSpPr>
            <p:spPr bwMode="auto">
              <a:xfrm>
                <a:off x="5953125" y="2989263"/>
                <a:ext cx="1146175" cy="593725"/>
              </a:xfrm>
              <a:custGeom>
                <a:avLst/>
                <a:gdLst>
                  <a:gd name="T0" fmla="*/ 55 w 904"/>
                  <a:gd name="T1" fmla="*/ 468 h 468"/>
                  <a:gd name="T2" fmla="*/ 30 w 904"/>
                  <a:gd name="T3" fmla="*/ 411 h 468"/>
                  <a:gd name="T4" fmla="*/ 396 w 904"/>
                  <a:gd name="T5" fmla="*/ 32 h 468"/>
                  <a:gd name="T6" fmla="*/ 507 w 904"/>
                  <a:gd name="T7" fmla="*/ 32 h 468"/>
                  <a:gd name="T8" fmla="*/ 873 w 904"/>
                  <a:gd name="T9" fmla="*/ 411 h 468"/>
                  <a:gd name="T10" fmla="*/ 849 w 904"/>
                  <a:gd name="T11" fmla="*/ 468 h 468"/>
                  <a:gd name="T12" fmla="*/ 55 w 904"/>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55" y="468"/>
                    </a:moveTo>
                    <a:cubicBezTo>
                      <a:pt x="11" y="468"/>
                      <a:pt x="0" y="442"/>
                      <a:pt x="30" y="411"/>
                    </a:cubicBezTo>
                    <a:cubicBezTo>
                      <a:pt x="396" y="32"/>
                      <a:pt x="396" y="32"/>
                      <a:pt x="396" y="32"/>
                    </a:cubicBezTo>
                    <a:cubicBezTo>
                      <a:pt x="427" y="0"/>
                      <a:pt x="477" y="0"/>
                      <a:pt x="507" y="32"/>
                    </a:cubicBezTo>
                    <a:cubicBezTo>
                      <a:pt x="873" y="411"/>
                      <a:pt x="873" y="411"/>
                      <a:pt x="873" y="411"/>
                    </a:cubicBezTo>
                    <a:cubicBezTo>
                      <a:pt x="904" y="442"/>
                      <a:pt x="893" y="468"/>
                      <a:pt x="849" y="468"/>
                    </a:cubicBezTo>
                    <a:lnTo>
                      <a:pt x="55" y="468"/>
                    </a:ln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23"/>
              <p:cNvSpPr/>
              <p:nvPr/>
            </p:nvSpPr>
            <p:spPr bwMode="auto">
              <a:xfrm>
                <a:off x="6230938" y="2843213"/>
                <a:ext cx="2149475" cy="1825625"/>
              </a:xfrm>
              <a:custGeom>
                <a:avLst/>
                <a:gdLst>
                  <a:gd name="T0" fmla="*/ 978 w 1696"/>
                  <a:gd name="T1" fmla="*/ 231 h 1440"/>
                  <a:gd name="T2" fmla="*/ 1232 w 1696"/>
                  <a:gd name="T3" fmla="*/ 592 h 1440"/>
                  <a:gd name="T4" fmla="*/ 848 w 1696"/>
                  <a:gd name="T5" fmla="*/ 976 h 1440"/>
                  <a:gd name="T6" fmla="*/ 464 w 1696"/>
                  <a:gd name="T7" fmla="*/ 592 h 1440"/>
                  <a:gd name="T8" fmla="*/ 487 w 1696"/>
                  <a:gd name="T9" fmla="*/ 462 h 1440"/>
                  <a:gd name="T10" fmla="*/ 10 w 1696"/>
                  <a:gd name="T11" fmla="*/ 462 h 1440"/>
                  <a:gd name="T12" fmla="*/ 0 w 1696"/>
                  <a:gd name="T13" fmla="*/ 592 h 1440"/>
                  <a:gd name="T14" fmla="*/ 848 w 1696"/>
                  <a:gd name="T15" fmla="*/ 1440 h 1440"/>
                  <a:gd name="T16" fmla="*/ 1696 w 1696"/>
                  <a:gd name="T17" fmla="*/ 592 h 1440"/>
                  <a:gd name="T18" fmla="*/ 1455 w 1696"/>
                  <a:gd name="T19" fmla="*/ 0 h 1440"/>
                  <a:gd name="T20" fmla="*/ 978 w 1696"/>
                  <a:gd name="T21" fmla="*/ 231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96" h="1440">
                    <a:moveTo>
                      <a:pt x="978" y="231"/>
                    </a:moveTo>
                    <a:cubicBezTo>
                      <a:pt x="1126" y="284"/>
                      <a:pt x="1232" y="426"/>
                      <a:pt x="1232" y="592"/>
                    </a:cubicBezTo>
                    <a:cubicBezTo>
                      <a:pt x="1232" y="804"/>
                      <a:pt x="1060" y="976"/>
                      <a:pt x="848" y="976"/>
                    </a:cubicBezTo>
                    <a:cubicBezTo>
                      <a:pt x="636" y="976"/>
                      <a:pt x="464" y="804"/>
                      <a:pt x="464" y="592"/>
                    </a:cubicBezTo>
                    <a:cubicBezTo>
                      <a:pt x="464" y="546"/>
                      <a:pt x="472" y="503"/>
                      <a:pt x="487" y="462"/>
                    </a:cubicBezTo>
                    <a:cubicBezTo>
                      <a:pt x="10" y="462"/>
                      <a:pt x="10" y="462"/>
                      <a:pt x="10" y="462"/>
                    </a:cubicBezTo>
                    <a:cubicBezTo>
                      <a:pt x="3" y="504"/>
                      <a:pt x="0" y="548"/>
                      <a:pt x="0" y="592"/>
                    </a:cubicBezTo>
                    <a:cubicBezTo>
                      <a:pt x="0" y="1060"/>
                      <a:pt x="380" y="1440"/>
                      <a:pt x="848" y="1440"/>
                    </a:cubicBezTo>
                    <a:cubicBezTo>
                      <a:pt x="1316" y="1440"/>
                      <a:pt x="1696" y="1060"/>
                      <a:pt x="1696" y="592"/>
                    </a:cubicBezTo>
                    <a:cubicBezTo>
                      <a:pt x="1696" y="362"/>
                      <a:pt x="1604" y="153"/>
                      <a:pt x="1455" y="0"/>
                    </a:cubicBezTo>
                    <a:cubicBezTo>
                      <a:pt x="1322" y="125"/>
                      <a:pt x="1156" y="205"/>
                      <a:pt x="978" y="231"/>
                    </a:cubicBez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Group 15"/>
            <p:cNvGrpSpPr/>
            <p:nvPr/>
          </p:nvGrpSpPr>
          <p:grpSpPr>
            <a:xfrm>
              <a:off x="8770198" y="1363135"/>
              <a:ext cx="2434167" cy="3276600"/>
              <a:chOff x="6554788" y="946151"/>
              <a:chExt cx="1825625" cy="2457450"/>
            </a:xfrm>
          </p:grpSpPr>
          <p:sp>
            <p:nvSpPr>
              <p:cNvPr id="21" name="Freeform 20"/>
              <p:cNvSpPr/>
              <p:nvPr/>
            </p:nvSpPr>
            <p:spPr bwMode="auto">
              <a:xfrm>
                <a:off x="6691313" y="2257426"/>
                <a:ext cx="593725" cy="1146175"/>
              </a:xfrm>
              <a:custGeom>
                <a:avLst/>
                <a:gdLst>
                  <a:gd name="T0" fmla="*/ 468 w 468"/>
                  <a:gd name="T1" fmla="*/ 849 h 904"/>
                  <a:gd name="T2" fmla="*/ 410 w 468"/>
                  <a:gd name="T3" fmla="*/ 874 h 904"/>
                  <a:gd name="T4" fmla="*/ 32 w 468"/>
                  <a:gd name="T5" fmla="*/ 508 h 904"/>
                  <a:gd name="T6" fmla="*/ 32 w 468"/>
                  <a:gd name="T7" fmla="*/ 397 h 904"/>
                  <a:gd name="T8" fmla="*/ 410 w 468"/>
                  <a:gd name="T9" fmla="*/ 30 h 904"/>
                  <a:gd name="T10" fmla="*/ 468 w 468"/>
                  <a:gd name="T11" fmla="*/ 55 h 904"/>
                  <a:gd name="T12" fmla="*/ 468 w 468"/>
                  <a:gd name="T13" fmla="*/ 849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468" y="849"/>
                    </a:moveTo>
                    <a:cubicBezTo>
                      <a:pt x="468" y="893"/>
                      <a:pt x="442" y="904"/>
                      <a:pt x="410" y="874"/>
                    </a:cubicBezTo>
                    <a:cubicBezTo>
                      <a:pt x="32" y="508"/>
                      <a:pt x="32" y="508"/>
                      <a:pt x="32" y="508"/>
                    </a:cubicBezTo>
                    <a:cubicBezTo>
                      <a:pt x="0" y="477"/>
                      <a:pt x="0" y="427"/>
                      <a:pt x="32" y="397"/>
                    </a:cubicBezTo>
                    <a:cubicBezTo>
                      <a:pt x="410" y="30"/>
                      <a:pt x="410" y="30"/>
                      <a:pt x="410" y="30"/>
                    </a:cubicBezTo>
                    <a:cubicBezTo>
                      <a:pt x="442" y="0"/>
                      <a:pt x="468" y="11"/>
                      <a:pt x="468" y="55"/>
                    </a:cubicBezTo>
                    <a:lnTo>
                      <a:pt x="468" y="849"/>
                    </a:ln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21"/>
              <p:cNvSpPr/>
              <p:nvPr/>
            </p:nvSpPr>
            <p:spPr bwMode="auto">
              <a:xfrm>
                <a:off x="6554788" y="946151"/>
                <a:ext cx="1825625" cy="2151063"/>
              </a:xfrm>
              <a:custGeom>
                <a:avLst/>
                <a:gdLst>
                  <a:gd name="T0" fmla="*/ 592 w 1440"/>
                  <a:gd name="T1" fmla="*/ 0 h 1696"/>
                  <a:gd name="T2" fmla="*/ 0 w 1440"/>
                  <a:gd name="T3" fmla="*/ 241 h 1696"/>
                  <a:gd name="T4" fmla="*/ 231 w 1440"/>
                  <a:gd name="T5" fmla="*/ 718 h 1696"/>
                  <a:gd name="T6" fmla="*/ 592 w 1440"/>
                  <a:gd name="T7" fmla="*/ 464 h 1696"/>
                  <a:gd name="T8" fmla="*/ 976 w 1440"/>
                  <a:gd name="T9" fmla="*/ 848 h 1696"/>
                  <a:gd name="T10" fmla="*/ 592 w 1440"/>
                  <a:gd name="T11" fmla="*/ 1232 h 1696"/>
                  <a:gd name="T12" fmla="*/ 452 w 1440"/>
                  <a:gd name="T13" fmla="*/ 1206 h 1696"/>
                  <a:gd name="T14" fmla="*/ 452 w 1440"/>
                  <a:gd name="T15" fmla="*/ 1300 h 1696"/>
                  <a:gd name="T16" fmla="*/ 389 w 1440"/>
                  <a:gd name="T17" fmla="*/ 1300 h 1696"/>
                  <a:gd name="T18" fmla="*/ 389 w 1440"/>
                  <a:gd name="T19" fmla="*/ 1671 h 1696"/>
                  <a:gd name="T20" fmla="*/ 592 w 1440"/>
                  <a:gd name="T21" fmla="*/ 1696 h 1696"/>
                  <a:gd name="T22" fmla="*/ 1440 w 1440"/>
                  <a:gd name="T23" fmla="*/ 848 h 1696"/>
                  <a:gd name="T24" fmla="*/ 592 w 1440"/>
                  <a:gd name="T25" fmla="*/ 0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0" h="1696">
                    <a:moveTo>
                      <a:pt x="592" y="0"/>
                    </a:moveTo>
                    <a:cubicBezTo>
                      <a:pt x="362" y="0"/>
                      <a:pt x="153" y="92"/>
                      <a:pt x="0" y="241"/>
                    </a:cubicBezTo>
                    <a:cubicBezTo>
                      <a:pt x="125" y="374"/>
                      <a:pt x="205" y="540"/>
                      <a:pt x="231" y="718"/>
                    </a:cubicBezTo>
                    <a:cubicBezTo>
                      <a:pt x="284" y="570"/>
                      <a:pt x="426" y="464"/>
                      <a:pt x="592" y="464"/>
                    </a:cubicBezTo>
                    <a:cubicBezTo>
                      <a:pt x="804" y="464"/>
                      <a:pt x="976" y="636"/>
                      <a:pt x="976" y="848"/>
                    </a:cubicBezTo>
                    <a:cubicBezTo>
                      <a:pt x="976" y="1060"/>
                      <a:pt x="804" y="1232"/>
                      <a:pt x="592" y="1232"/>
                    </a:cubicBezTo>
                    <a:cubicBezTo>
                      <a:pt x="543" y="1232"/>
                      <a:pt x="495" y="1223"/>
                      <a:pt x="452" y="1206"/>
                    </a:cubicBezTo>
                    <a:cubicBezTo>
                      <a:pt x="452" y="1300"/>
                      <a:pt x="452" y="1300"/>
                      <a:pt x="452" y="1300"/>
                    </a:cubicBezTo>
                    <a:cubicBezTo>
                      <a:pt x="389" y="1300"/>
                      <a:pt x="389" y="1300"/>
                      <a:pt x="389" y="1300"/>
                    </a:cubicBezTo>
                    <a:cubicBezTo>
                      <a:pt x="389" y="1671"/>
                      <a:pt x="389" y="1671"/>
                      <a:pt x="389" y="1671"/>
                    </a:cubicBezTo>
                    <a:cubicBezTo>
                      <a:pt x="454" y="1687"/>
                      <a:pt x="522" y="1696"/>
                      <a:pt x="592" y="1696"/>
                    </a:cubicBezTo>
                    <a:cubicBezTo>
                      <a:pt x="1060" y="1696"/>
                      <a:pt x="1440" y="1316"/>
                      <a:pt x="1440" y="848"/>
                    </a:cubicBezTo>
                    <a:cubicBezTo>
                      <a:pt x="1440" y="380"/>
                      <a:pt x="1060" y="0"/>
                      <a:pt x="592" y="0"/>
                    </a:cubicBez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8" name="TextBox 17"/>
            <p:cNvSpPr txBox="1"/>
            <p:nvPr/>
          </p:nvSpPr>
          <p:spPr>
            <a:xfrm rot="2904439">
              <a:off x="9713530" y="2071950"/>
              <a:ext cx="1348425" cy="451405"/>
            </a:xfrm>
            <a:prstGeom prst="rect">
              <a:avLst/>
            </a:prstGeom>
            <a:noFill/>
          </p:spPr>
          <p:txBody>
            <a:bodyPr wrap="none" rtlCol="0" anchor="ctr">
              <a:prstTxWarp prst="textArchUp">
                <a:avLst/>
              </a:prstTxWarp>
              <a:spAutoFit/>
            </a:bodyPr>
            <a:lstStyle/>
            <a:p>
              <a:pPr algn="just">
                <a:lnSpc>
                  <a:spcPct val="120000"/>
                </a:lnSpc>
              </a:pPr>
              <a:r>
                <a:rPr lang="zh-CN" altLang="en-US" sz="173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开发人员信息表</a:t>
              </a:r>
            </a:p>
          </p:txBody>
        </p:sp>
        <p:sp>
          <p:nvSpPr>
            <p:cNvPr id="20" name="TextBox 19"/>
            <p:cNvSpPr txBox="1"/>
            <p:nvPr/>
          </p:nvSpPr>
          <p:spPr>
            <a:xfrm rot="18872992">
              <a:off x="9524091" y="5259067"/>
              <a:ext cx="1436559" cy="451405"/>
            </a:xfrm>
            <a:prstGeom prst="rect">
              <a:avLst/>
            </a:prstGeom>
            <a:noFill/>
          </p:spPr>
          <p:txBody>
            <a:bodyPr wrap="none" rtlCol="0" anchor="ctr">
              <a:prstTxWarp prst="textArchDown">
                <a:avLst/>
              </a:prstTxWarp>
              <a:spAutoFit/>
            </a:bodyPr>
            <a:lstStyle/>
            <a:p>
              <a:pPr algn="just">
                <a:lnSpc>
                  <a:spcPct val="120000"/>
                </a:lnSpc>
              </a:pPr>
              <a:r>
                <a:rPr lang="zh-CN" altLang="en-US" sz="173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产品</a:t>
              </a:r>
              <a:r>
                <a:rPr lang="zh-CN" altLang="en-US" sz="18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需要</a:t>
              </a:r>
              <a:r>
                <a:rPr lang="zh-CN" altLang="en-US" sz="173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移交用户的文件</a:t>
              </a:r>
            </a:p>
          </p:txBody>
        </p:sp>
      </p:grpSp>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项目概述</a:t>
            </a:r>
          </a:p>
        </p:txBody>
      </p:sp>
      <p:graphicFrame>
        <p:nvGraphicFramePr>
          <p:cNvPr id="7" name="表格 6"/>
          <p:cNvGraphicFramePr/>
          <p:nvPr>
            <p:extLst>
              <p:ext uri="{D42A27DB-BD31-4B8C-83A1-F6EECF244321}">
                <p14:modId xmlns:p14="http://schemas.microsoft.com/office/powerpoint/2010/main" val="2708144522"/>
              </p:ext>
            </p:extLst>
          </p:nvPr>
        </p:nvGraphicFramePr>
        <p:xfrm>
          <a:off x="6861423" y="87933"/>
          <a:ext cx="4458970" cy="2133606"/>
        </p:xfrm>
        <a:graphic>
          <a:graphicData uri="http://schemas.openxmlformats.org/drawingml/2006/table">
            <a:tbl>
              <a:tblPr firstRow="1" bandRow="1">
                <a:tableStyleId>{5C22544A-7EE6-4342-B048-85BDC9FD1C3A}</a:tableStyleId>
              </a:tblPr>
              <a:tblGrid>
                <a:gridCol w="2229485"/>
                <a:gridCol w="2229485"/>
              </a:tblGrid>
              <a:tr h="290830">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姓名</a:t>
                      </a:r>
                    </a:p>
                  </a:txBody>
                  <a:tcPr marL="0" marR="0" marT="0" marB="1" anchor="b"/>
                </a:tc>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职责</a:t>
                      </a:r>
                    </a:p>
                  </a:txBody>
                  <a:tcPr marL="0" marR="0" marT="0" marB="1" anchor="b"/>
                </a:tc>
              </a:tr>
              <a:tr h="29083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b"/>
                </a:tc>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项目</a:t>
                      </a:r>
                      <a:r>
                        <a:rPr lang="zh-CN" altLang="en-US" sz="2000" b="0" dirty="0" smtClean="0">
                          <a:latin typeface="宋体" panose="02010600030101010101" pitchFamily="2" charset="-122"/>
                          <a:ea typeface="宋体" panose="02010600030101010101" pitchFamily="2" charset="-122"/>
                          <a:cs typeface="宋体" panose="02010600030101010101" pitchFamily="2" charset="-122"/>
                        </a:rPr>
                        <a:t>经理，配置管理员</a:t>
                      </a:r>
                      <a:endParaRPr lang="zh-CN" altLang="en-US" sz="2000" b="0" dirty="0">
                        <a:latin typeface="宋体" panose="02010600030101010101" pitchFamily="2" charset="-122"/>
                        <a:ea typeface="宋体" panose="02010600030101010101" pitchFamily="2" charset="-122"/>
                        <a:cs typeface="宋体" panose="02010600030101010101" pitchFamily="2" charset="-122"/>
                      </a:endParaRPr>
                    </a:p>
                  </a:txBody>
                  <a:tcPr marL="0" marR="0" marT="0" marB="1" anchor="b"/>
                </a:tc>
              </a:tr>
              <a:tr h="30480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厉佩强</a:t>
                      </a:r>
                    </a:p>
                  </a:txBody>
                  <a:tcPr marL="0" marR="0" marT="0" marB="1" anchor="b"/>
                </a:tc>
                <a:tc>
                  <a:txBody>
                    <a:bodyPr/>
                    <a:lstStyle/>
                    <a:p>
                      <a:pPr indent="0">
                        <a:buNone/>
                      </a:pPr>
                      <a:r>
                        <a:rPr lang="en-US" altLang="zh-CN" sz="2000" b="0" dirty="0" smtClean="0">
                          <a:latin typeface="宋体" panose="02010600030101010101" pitchFamily="2" charset="-122"/>
                          <a:ea typeface="宋体" panose="02010600030101010101" pitchFamily="2" charset="-122"/>
                          <a:cs typeface="宋体" panose="02010600030101010101" pitchFamily="2" charset="-122"/>
                        </a:rPr>
                        <a:t>QA</a:t>
                      </a:r>
                      <a:endParaRPr lang="zh-CN" altLang="en-US" sz="2000" b="0" dirty="0">
                        <a:latin typeface="宋体" panose="02010600030101010101" pitchFamily="2" charset="-122"/>
                        <a:ea typeface="宋体" panose="02010600030101010101" pitchFamily="2" charset="-122"/>
                        <a:cs typeface="宋体" panose="02010600030101010101" pitchFamily="2" charset="-122"/>
                      </a:endParaRPr>
                    </a:p>
                  </a:txBody>
                  <a:tcPr marL="0" marR="0" marT="0" marB="1" anchor="b"/>
                </a:tc>
              </a:tr>
              <a:tr h="29146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李捷</a:t>
                      </a:r>
                    </a:p>
                  </a:txBody>
                  <a:tcPr marL="0" marR="0" marT="0" marB="1" anchor="b"/>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b"/>
                </a:tc>
              </a:tr>
              <a:tr h="29083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朱秉</a:t>
                      </a:r>
                    </a:p>
                  </a:txBody>
                  <a:tcPr marL="0" marR="0" marT="0" marB="1" anchor="b"/>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b"/>
                </a:tc>
              </a:tr>
              <a:tr h="29908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周盛</a:t>
                      </a:r>
                    </a:p>
                  </a:txBody>
                  <a:tcPr marL="0" marR="0" marT="0" marB="1" anchor="b"/>
                </a:tc>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b"/>
                </a:tc>
              </a:tr>
            </a:tbl>
          </a:graphicData>
        </a:graphic>
      </p:graphicFrame>
      <p:graphicFrame>
        <p:nvGraphicFramePr>
          <p:cNvPr id="10" name="表格 9"/>
          <p:cNvGraphicFramePr/>
          <p:nvPr>
            <p:extLst>
              <p:ext uri="{D42A27DB-BD31-4B8C-83A1-F6EECF244321}">
                <p14:modId xmlns:p14="http://schemas.microsoft.com/office/powerpoint/2010/main" val="2544084809"/>
              </p:ext>
            </p:extLst>
          </p:nvPr>
        </p:nvGraphicFramePr>
        <p:xfrm>
          <a:off x="6861423" y="2458720"/>
          <a:ext cx="4434592" cy="3048009"/>
        </p:xfrm>
        <a:graphic>
          <a:graphicData uri="http://schemas.openxmlformats.org/drawingml/2006/table">
            <a:tbl>
              <a:tblPr firstRow="1" bandRow="1">
                <a:tableStyleId>{BDBED569-4797-4DF1-A0F4-6AAB3CD982D8}</a:tableStyleId>
              </a:tblPr>
              <a:tblGrid>
                <a:gridCol w="4434592"/>
              </a:tblGrid>
              <a:tr h="304800">
                <a:tc>
                  <a:txBody>
                    <a:bodyPr/>
                    <a:lstStyle/>
                    <a:p>
                      <a:pPr algn="l">
                        <a:buNone/>
                      </a:pPr>
                      <a:r>
                        <a:rPr lang="en-US" altLang="zh-CN" sz="2000" b="0" dirty="0"/>
                        <a:t>《</a:t>
                      </a:r>
                      <a:r>
                        <a:rPr lang="en-US" altLang="zh-CN" sz="2000" b="0" dirty="0" err="1"/>
                        <a:t>项目章程</a:t>
                      </a:r>
                      <a:r>
                        <a:rPr lang="en-US" altLang="zh-CN" sz="2000" b="0" dirty="0"/>
                        <a:t>》</a:t>
                      </a:r>
                    </a:p>
                  </a:txBody>
                  <a:tcPr marL="0" marR="0" marT="0" marB="1"/>
                </a:tc>
              </a:tr>
              <a:tr h="304800">
                <a:tc>
                  <a:txBody>
                    <a:bodyPr/>
                    <a:lstStyle/>
                    <a:p>
                      <a:pPr indent="0">
                        <a:buNone/>
                      </a:pPr>
                      <a:r>
                        <a:rPr lang="en-US" altLang="zh-CN" sz="2000"/>
                        <a:t>《</a:t>
                      </a:r>
                      <a:r>
                        <a:rPr lang="zh-CN" altLang="en-US" sz="2000"/>
                        <a:t>可行性分析报告</a:t>
                      </a:r>
                      <a:r>
                        <a:rPr lang="en-US" altLang="zh-CN" sz="2000"/>
                        <a:t>》</a:t>
                      </a:r>
                    </a:p>
                  </a:txBody>
                  <a:tcPr marL="0" marR="0" marT="0" marB="1"/>
                </a:tc>
              </a:tr>
              <a:tr h="304800">
                <a:tc>
                  <a:txBody>
                    <a:bodyPr/>
                    <a:lstStyle/>
                    <a:p>
                      <a:pPr indent="0">
                        <a:buNone/>
                      </a:pPr>
                      <a:r>
                        <a:rPr lang="en-US" altLang="zh-CN" sz="2000"/>
                        <a:t>《</a:t>
                      </a:r>
                      <a:r>
                        <a:rPr lang="zh-CN" altLang="en-US" sz="2000"/>
                        <a:t>总体项目计划</a:t>
                      </a:r>
                      <a:r>
                        <a:rPr lang="en-US" altLang="zh-CN" sz="2000"/>
                        <a:t>》</a:t>
                      </a:r>
                    </a:p>
                  </a:txBody>
                  <a:tcPr marL="0" marR="0" marT="0" marB="1"/>
                </a:tc>
              </a:tr>
              <a:tr h="304800">
                <a:tc>
                  <a:txBody>
                    <a:bodyPr/>
                    <a:lstStyle/>
                    <a:p>
                      <a:pPr indent="0">
                        <a:buNone/>
                      </a:pPr>
                      <a:r>
                        <a:rPr lang="en-US" altLang="zh-CN" sz="2000"/>
                        <a:t>《</a:t>
                      </a:r>
                      <a:r>
                        <a:rPr lang="zh-CN" altLang="en-US" sz="2000"/>
                        <a:t>质量保证计划</a:t>
                      </a:r>
                      <a:r>
                        <a:rPr lang="en-US" altLang="zh-CN" sz="2000"/>
                        <a:t>》</a:t>
                      </a:r>
                    </a:p>
                  </a:txBody>
                  <a:tcPr marL="0" marR="0" marT="0" marB="1"/>
                </a:tc>
              </a:tr>
              <a:tr h="304800">
                <a:tc>
                  <a:txBody>
                    <a:bodyPr/>
                    <a:lstStyle/>
                    <a:p>
                      <a:pPr indent="0">
                        <a:buNone/>
                      </a:pPr>
                      <a:r>
                        <a:rPr lang="en-US" altLang="zh-CN" sz="2000"/>
                        <a:t>《</a:t>
                      </a:r>
                      <a:r>
                        <a:rPr lang="zh-CN" altLang="en-US" sz="2000"/>
                        <a:t>需求工程计划</a:t>
                      </a:r>
                      <a:r>
                        <a:rPr lang="en-US" altLang="zh-CN" sz="2000"/>
                        <a:t>》</a:t>
                      </a:r>
                    </a:p>
                  </a:txBody>
                  <a:tcPr marL="0" marR="0" marT="0" marB="1"/>
                </a:tc>
              </a:tr>
              <a:tr h="304800">
                <a:tc>
                  <a:txBody>
                    <a:bodyPr/>
                    <a:lstStyle/>
                    <a:p>
                      <a:pPr indent="0">
                        <a:buNone/>
                      </a:pPr>
                      <a:r>
                        <a:rPr lang="en-US" altLang="zh-CN" sz="2000"/>
                        <a:t>《</a:t>
                      </a:r>
                      <a:r>
                        <a:rPr lang="zh-CN" altLang="en-US" sz="2000"/>
                        <a:t>软件需求规格说明书</a:t>
                      </a:r>
                      <a:r>
                        <a:rPr lang="en-US" altLang="zh-CN" sz="2000"/>
                        <a:t>》</a:t>
                      </a:r>
                    </a:p>
                  </a:txBody>
                  <a:tcPr marL="0" marR="0" marT="0" marB="1"/>
                </a:tc>
              </a:tr>
              <a:tr h="304800">
                <a:tc>
                  <a:txBody>
                    <a:bodyPr/>
                    <a:lstStyle/>
                    <a:p>
                      <a:pPr indent="0">
                        <a:buNone/>
                      </a:pPr>
                      <a:r>
                        <a:rPr lang="en-US" altLang="zh-CN" sz="2000"/>
                        <a:t>《</a:t>
                      </a:r>
                      <a:r>
                        <a:rPr lang="zh-CN" altLang="en-US" sz="2000"/>
                        <a:t>系统设计计划</a:t>
                      </a:r>
                      <a:r>
                        <a:rPr lang="en-US" altLang="zh-CN" sz="2000"/>
                        <a:t>》</a:t>
                      </a:r>
                    </a:p>
                  </a:txBody>
                  <a:tcPr marL="0" marR="0" marT="0" marB="1"/>
                </a:tc>
              </a:tr>
              <a:tr h="304800">
                <a:tc>
                  <a:txBody>
                    <a:bodyPr/>
                    <a:lstStyle/>
                    <a:p>
                      <a:pPr indent="0">
                        <a:buNone/>
                      </a:pPr>
                      <a:r>
                        <a:rPr lang="en-US" altLang="zh-CN" sz="2000" dirty="0"/>
                        <a:t>《</a:t>
                      </a:r>
                      <a:r>
                        <a:rPr lang="zh-CN" altLang="en-US" sz="2000" dirty="0"/>
                        <a:t>需求变更控制文档</a:t>
                      </a:r>
                      <a:r>
                        <a:rPr lang="en-US" altLang="zh-CN" sz="2000" dirty="0"/>
                        <a:t>》</a:t>
                      </a:r>
                    </a:p>
                  </a:txBody>
                  <a:tcPr marL="0" marR="0" marT="0" marB="1"/>
                </a:tc>
              </a:tr>
              <a:tr h="304800">
                <a:tc>
                  <a:txBody>
                    <a:bodyPr/>
                    <a:lstStyle/>
                    <a:p>
                      <a:pPr indent="0">
                        <a:buNone/>
                      </a:pPr>
                      <a:r>
                        <a:rPr lang="en-US" altLang="zh-CN" sz="2000" dirty="0"/>
                        <a:t>《</a:t>
                      </a:r>
                      <a:r>
                        <a:rPr lang="zh-CN" altLang="en-US" sz="2000" dirty="0"/>
                        <a:t>软件概要设计说明</a:t>
                      </a:r>
                      <a:r>
                        <a:rPr lang="en-US" altLang="zh-CN" sz="2000" dirty="0" smtClean="0"/>
                        <a:t>》</a:t>
                      </a:r>
                    </a:p>
                    <a:p>
                      <a:pPr marL="0" marR="0" indent="0" algn="l" defTabSz="963930" rtl="0" eaLnBrk="1" fontAlgn="auto" latinLnBrk="0" hangingPunct="1">
                        <a:lnSpc>
                          <a:spcPct val="100000"/>
                        </a:lnSpc>
                        <a:spcBef>
                          <a:spcPts val="0"/>
                        </a:spcBef>
                        <a:spcAft>
                          <a:spcPts val="0"/>
                        </a:spcAft>
                        <a:buClrTx/>
                        <a:buSzTx/>
                        <a:buFontTx/>
                        <a:buNone/>
                        <a:tabLst/>
                        <a:defRPr/>
                      </a:pPr>
                      <a:r>
                        <a:rPr lang="en-US" altLang="zh-CN" sz="2000" dirty="0" smtClean="0"/>
                        <a:t>《</a:t>
                      </a:r>
                      <a:r>
                        <a:rPr lang="zh-CN" altLang="en-US" sz="2000" dirty="0" smtClean="0"/>
                        <a:t>项目总结报告</a:t>
                      </a:r>
                      <a:r>
                        <a:rPr lang="en-US" altLang="zh-CN" sz="2000" dirty="0" smtClean="0"/>
                        <a:t>》</a:t>
                      </a: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4"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4)">
                                      <p:cBhvr>
                                        <p:cTn id="7" dur="1500"/>
                                        <p:tgtEl>
                                          <p:spTgt spid="12"/>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YinZJG#"/>
  <p:tag name="MH_LAYOUT" val="TitleSubTitle"/>
  <p:tag name="MH" val="20161022181333"/>
  <p:tag name="MH_LIBRARY" val="GRAPHIC"/>
</p:tagLst>
</file>

<file path=ppt/tags/tag10.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5"/>
</p:tagLst>
</file>

<file path=ppt/tags/tag11.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Title"/>
  <p:tag name="MH_ORDER" val="1"/>
</p:tagLst>
</file>

<file path=ppt/tags/tag12.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1"/>
</p:tagLst>
</file>

<file path=ppt/tags/tag13.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4"/>
</p:tagLst>
</file>

<file path=ppt/tags/tag14.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YinZJG#"/>
  <p:tag name="MH_LAYOUT" val="TitleSubTitle"/>
  <p:tag name="MH" val="20161022181333"/>
  <p:tag name="MH_LIBRARY" val="GRAPHIC"/>
</p:tagLst>
</file>

<file path=ppt/tags/tag15.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4"/>
</p:tagLst>
</file>

<file path=ppt/tags/tag16.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1"/>
</p:tagLst>
</file>

<file path=ppt/tags/tag17.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2"/>
</p:tagLst>
</file>

<file path=ppt/tags/tag18.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3"/>
</p:tagLst>
</file>

<file path=ppt/tags/tag19.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4"/>
</p:tagLst>
</file>

<file path=ppt/tags/tag2.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4"/>
</p:tagLst>
</file>

<file path=ppt/tags/tag20.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1"/>
</p:tagLst>
</file>

<file path=ppt/tags/tag21.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2"/>
</p:tagLst>
</file>

<file path=ppt/tags/tag22.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3"/>
</p:tagLst>
</file>

<file path=ppt/tags/tag23.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5"/>
</p:tagLst>
</file>

<file path=ppt/tags/tag24.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Title"/>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3"/>
</p:tagLst>
</file>

<file path=ppt/tags/tag6.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4"/>
</p:tagLst>
</file>

<file path=ppt/tags/tag7.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2"/>
</p:tagLst>
</file>

<file path=ppt/tags/tag9.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3"/>
</p:tagLst>
</file>

<file path=ppt/theme/theme1.xml><?xml version="1.0" encoding="utf-8"?>
<a:theme xmlns:a="http://schemas.openxmlformats.org/drawingml/2006/main" name="Office Theme">
  <a:themeElements>
    <a:clrScheme name="自定义 470">
      <a:dk1>
        <a:sysClr val="windowText" lastClr="000000"/>
      </a:dk1>
      <a:lt1>
        <a:sysClr val="window" lastClr="FFFFFF"/>
      </a:lt1>
      <a:dk2>
        <a:srgbClr val="0961BD"/>
      </a:dk2>
      <a:lt2>
        <a:srgbClr val="E7E6E6"/>
      </a:lt2>
      <a:accent1>
        <a:srgbClr val="0961BD"/>
      </a:accent1>
      <a:accent2>
        <a:srgbClr val="F69E12"/>
      </a:accent2>
      <a:accent3>
        <a:srgbClr val="18AB2D"/>
      </a:accent3>
      <a:accent4>
        <a:srgbClr val="CC2E5F"/>
      </a:accent4>
      <a:accent5>
        <a:srgbClr val="0961BD"/>
      </a:accent5>
      <a:accent6>
        <a:srgbClr val="F69E12"/>
      </a:accent6>
      <a:hlink>
        <a:srgbClr val="18AB2D"/>
      </a:hlink>
      <a:folHlink>
        <a:srgbClr val="CC2E5F"/>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2788</Words>
  <Application>Microsoft Office PowerPoint</Application>
  <PresentationFormat>自定义</PresentationFormat>
  <Paragraphs>616</Paragraphs>
  <Slides>45</Slides>
  <Notes>44</Notes>
  <HiddenSlides>0</HiddenSlides>
  <MMClips>0</MMClips>
  <ScaleCrop>false</ScaleCrop>
  <HeadingPairs>
    <vt:vector size="6" baseType="variant">
      <vt:variant>
        <vt:lpstr>主题</vt:lpstr>
      </vt:variant>
      <vt:variant>
        <vt:i4>1</vt:i4>
      </vt:variant>
      <vt:variant>
        <vt:lpstr>嵌入 OLE 服务器</vt:lpstr>
      </vt:variant>
      <vt:variant>
        <vt:i4>2</vt:i4>
      </vt:variant>
      <vt:variant>
        <vt:lpstr>幻灯片标题</vt:lpstr>
      </vt:variant>
      <vt:variant>
        <vt:i4>45</vt:i4>
      </vt:variant>
    </vt:vector>
  </HeadingPairs>
  <TitlesOfParts>
    <vt:vector size="48" baseType="lpstr">
      <vt:lpstr>Office Theme</vt:lpstr>
      <vt:lpstr>Microsoft Visio 绘图</vt:lpstr>
      <vt:lpstr>项目</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bt972</dc:title>
  <dc:creator/>
  <cp:lastModifiedBy/>
  <cp:revision>5</cp:revision>
  <dcterms:created xsi:type="dcterms:W3CDTF">2017-01-21T14:54:00Z</dcterms:created>
  <dcterms:modified xsi:type="dcterms:W3CDTF">2017-11-03T02:55:14Z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2052-10.1.0.6876</vt:lpwstr>
  </property>
</Properties>
</file>

<file path=docProps/thumbnail.jpeg>
</file>